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notesMasterIdLst>
    <p:notesMasterId r:id="rId16"/>
  </p:notesMasterIdLst>
  <p:sldIdLst>
    <p:sldId id="274" r:id="rId4"/>
    <p:sldId id="303" r:id="rId5"/>
    <p:sldId id="275" r:id="rId6"/>
    <p:sldId id="284" r:id="rId7"/>
    <p:sldId id="305" r:id="rId8"/>
    <p:sldId id="299" r:id="rId9"/>
    <p:sldId id="285" r:id="rId10"/>
    <p:sldId id="293" r:id="rId11"/>
    <p:sldId id="294" r:id="rId12"/>
    <p:sldId id="286" r:id="rId13"/>
    <p:sldId id="302"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0D0A00-8A0D-122C-9681-7744E03F84EE}" name="sophie moore" initials="sm" userId="bca2ef7fdbbf409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1EA526-393D-412A-A985-0109B7D44437}" v="57" dt="2026-06-15T08:51:19.8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6387" autoAdjust="0"/>
  </p:normalViewPr>
  <p:slideViewPr>
    <p:cSldViewPr snapToGrid="0">
      <p:cViewPr varScale="1">
        <p:scale>
          <a:sx n="42" d="100"/>
          <a:sy n="42" d="100"/>
        </p:scale>
        <p:origin x="16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8/10/relationships/authors" Target="authors.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P C Jackson (Professor of Byzantine Archaeology)" userId="da7651eb-81a2-41a3-af9a-e08edd17295a" providerId="ADAL" clId="{6E45F08E-2D09-4D28-B9BB-6A46D9984AD3}"/>
    <pc:docChg chg="undo custSel addSld delSld modSld">
      <pc:chgData name="Mark P C Jackson (Professor of Byzantine Archaeology)" userId="da7651eb-81a2-41a3-af9a-e08edd17295a" providerId="ADAL" clId="{6E45F08E-2D09-4D28-B9BB-6A46D9984AD3}" dt="2026-06-15T08:53:31.196" v="2549" actId="1076"/>
      <pc:docMkLst>
        <pc:docMk/>
      </pc:docMkLst>
      <pc:sldChg chg="modSp mod">
        <pc:chgData name="Mark P C Jackson (Professor of Byzantine Archaeology)" userId="da7651eb-81a2-41a3-af9a-e08edd17295a" providerId="ADAL" clId="{6E45F08E-2D09-4D28-B9BB-6A46D9984AD3}" dt="2026-06-15T07:08:40.469" v="2266" actId="207"/>
        <pc:sldMkLst>
          <pc:docMk/>
          <pc:sldMk cId="218479700" sldId="266"/>
        </pc:sldMkLst>
        <pc:spChg chg="mod">
          <ac:chgData name="Mark P C Jackson (Professor of Byzantine Archaeology)" userId="da7651eb-81a2-41a3-af9a-e08edd17295a" providerId="ADAL" clId="{6E45F08E-2D09-4D28-B9BB-6A46D9984AD3}" dt="2026-06-14T20:15:13.851" v="214" actId="20577"/>
          <ac:spMkLst>
            <pc:docMk/>
            <pc:sldMk cId="218479700" sldId="266"/>
            <ac:spMk id="2" creationId="{ED6673BA-B0E7-51E5-C52E-11203155E4F9}"/>
          </ac:spMkLst>
        </pc:spChg>
        <pc:spChg chg="mod">
          <ac:chgData name="Mark P C Jackson (Professor of Byzantine Archaeology)" userId="da7651eb-81a2-41a3-af9a-e08edd17295a" providerId="ADAL" clId="{6E45F08E-2D09-4D28-B9BB-6A46D9984AD3}" dt="2026-06-15T07:08:40.469" v="2266" actId="207"/>
          <ac:spMkLst>
            <pc:docMk/>
            <pc:sldMk cId="218479700" sldId="266"/>
            <ac:spMk id="3" creationId="{8D52B708-7FDD-D479-6141-757767D1DB6B}"/>
          </ac:spMkLst>
        </pc:spChg>
      </pc:sldChg>
      <pc:sldChg chg="modSp mod modNotesTx">
        <pc:chgData name="Mark P C Jackson (Professor of Byzantine Archaeology)" userId="da7651eb-81a2-41a3-af9a-e08edd17295a" providerId="ADAL" clId="{6E45F08E-2D09-4D28-B9BB-6A46D9984AD3}" dt="2026-06-15T08:40:03.703" v="2269" actId="20577"/>
        <pc:sldMkLst>
          <pc:docMk/>
          <pc:sldMk cId="3305974270" sldId="274"/>
        </pc:sldMkLst>
        <pc:spChg chg="mod">
          <ac:chgData name="Mark P C Jackson (Professor of Byzantine Archaeology)" userId="da7651eb-81a2-41a3-af9a-e08edd17295a" providerId="ADAL" clId="{6E45F08E-2D09-4D28-B9BB-6A46D9984AD3}" dt="2026-06-15T08:40:03.703" v="2269" actId="20577"/>
          <ac:spMkLst>
            <pc:docMk/>
            <pc:sldMk cId="3305974270" sldId="274"/>
            <ac:spMk id="2" creationId="{DA997DBC-3283-1F24-BB58-0D92D7EFB694}"/>
          </ac:spMkLst>
        </pc:spChg>
      </pc:sldChg>
      <pc:sldChg chg="modNotesTx">
        <pc:chgData name="Mark P C Jackson (Professor of Byzantine Archaeology)" userId="da7651eb-81a2-41a3-af9a-e08edd17295a" providerId="ADAL" clId="{6E45F08E-2D09-4D28-B9BB-6A46D9984AD3}" dt="2026-06-15T08:52:02.796" v="2431" actId="113"/>
        <pc:sldMkLst>
          <pc:docMk/>
          <pc:sldMk cId="3102602054" sldId="275"/>
        </pc:sldMkLst>
      </pc:sldChg>
      <pc:sldChg chg="addSp modSp mod modNotesTx">
        <pc:chgData name="Mark P C Jackson (Professor of Byzantine Archaeology)" userId="da7651eb-81a2-41a3-af9a-e08edd17295a" providerId="ADAL" clId="{6E45F08E-2D09-4D28-B9BB-6A46D9984AD3}" dt="2026-06-15T08:53:31.196" v="2549" actId="1076"/>
        <pc:sldMkLst>
          <pc:docMk/>
          <pc:sldMk cId="2799767711" sldId="284"/>
        </pc:sldMkLst>
        <pc:spChg chg="add mod">
          <ac:chgData name="Mark P C Jackson (Professor of Byzantine Archaeology)" userId="da7651eb-81a2-41a3-af9a-e08edd17295a" providerId="ADAL" clId="{6E45F08E-2D09-4D28-B9BB-6A46D9984AD3}" dt="2026-06-15T08:53:31.196" v="2549" actId="1076"/>
          <ac:spMkLst>
            <pc:docMk/>
            <pc:sldMk cId="2799767711" sldId="284"/>
            <ac:spMk id="4" creationId="{84029FF3-B53B-61FA-45C4-310F08718ADF}"/>
          </ac:spMkLst>
        </pc:spChg>
      </pc:sldChg>
      <pc:sldChg chg="modSp mod modCm modNotesTx">
        <pc:chgData name="Mark P C Jackson (Professor of Byzantine Archaeology)" userId="da7651eb-81a2-41a3-af9a-e08edd17295a" providerId="ADAL" clId="{6E45F08E-2D09-4D28-B9BB-6A46D9984AD3}" dt="2026-06-15T08:45:41.784" v="2394" actId="27636"/>
        <pc:sldMkLst>
          <pc:docMk/>
          <pc:sldMk cId="3740049951" sldId="285"/>
        </pc:sldMkLst>
        <pc:spChg chg="mod">
          <ac:chgData name="Mark P C Jackson (Professor of Byzantine Archaeology)" userId="da7651eb-81a2-41a3-af9a-e08edd17295a" providerId="ADAL" clId="{6E45F08E-2D09-4D28-B9BB-6A46D9984AD3}" dt="2026-06-15T08:45:41.784" v="2394" actId="27636"/>
          <ac:spMkLst>
            <pc:docMk/>
            <pc:sldMk cId="3740049951" sldId="285"/>
            <ac:spMk id="3" creationId="{E7108F93-8FD7-90DE-84CF-DD81A877B0B6}"/>
          </ac:spMkLst>
        </pc:spChg>
        <pc:extLst>
          <p:ext xmlns:p="http://schemas.openxmlformats.org/presentationml/2006/main" uri="{D6D511B9-2390-475A-947B-AFAB55BFBCF1}">
            <pc226:cmChg xmlns:pc226="http://schemas.microsoft.com/office/powerpoint/2022/06/main/command" chg="mod">
              <pc226:chgData name="Mark P C Jackson (Professor of Byzantine Archaeology)" userId="da7651eb-81a2-41a3-af9a-e08edd17295a" providerId="ADAL" clId="{6E45F08E-2D09-4D28-B9BB-6A46D9984AD3}" dt="2026-06-14T20:27:55.228" v="563" actId="20577"/>
              <pc2:cmMkLst xmlns:pc2="http://schemas.microsoft.com/office/powerpoint/2019/9/main/command">
                <pc:docMk/>
                <pc:sldMk cId="3740049951" sldId="285"/>
                <pc2:cmMk id="{CE64DF13-DB5B-42B1-A83B-8760DBE7C8A2}"/>
              </pc2:cmMkLst>
            </pc226:cmChg>
          </p:ext>
        </pc:extLst>
      </pc:sldChg>
      <pc:sldChg chg="modSp mod modNotesTx">
        <pc:chgData name="Mark P C Jackson (Professor of Byzantine Archaeology)" userId="da7651eb-81a2-41a3-af9a-e08edd17295a" providerId="ADAL" clId="{6E45F08E-2D09-4D28-B9BB-6A46D9984AD3}" dt="2026-06-15T08:47:55.383" v="2400" actId="20577"/>
        <pc:sldMkLst>
          <pc:docMk/>
          <pc:sldMk cId="2266375112" sldId="286"/>
        </pc:sldMkLst>
        <pc:spChg chg="mod">
          <ac:chgData name="Mark P C Jackson (Professor of Byzantine Archaeology)" userId="da7651eb-81a2-41a3-af9a-e08edd17295a" providerId="ADAL" clId="{6E45F08E-2D09-4D28-B9BB-6A46D9984AD3}" dt="2026-06-15T07:08:10.793" v="2265" actId="20577"/>
          <ac:spMkLst>
            <pc:docMk/>
            <pc:sldMk cId="2266375112" sldId="286"/>
            <ac:spMk id="3" creationId="{6714B4C4-5915-8144-2CE7-604E21F1A44C}"/>
          </ac:spMkLst>
        </pc:spChg>
      </pc:sldChg>
      <pc:sldChg chg="modSp mod">
        <pc:chgData name="Mark P C Jackson (Professor of Byzantine Archaeology)" userId="da7651eb-81a2-41a3-af9a-e08edd17295a" providerId="ADAL" clId="{6E45F08E-2D09-4D28-B9BB-6A46D9984AD3}" dt="2026-06-15T07:07:01.094" v="2254" actId="20577"/>
        <pc:sldMkLst>
          <pc:docMk/>
          <pc:sldMk cId="971208139" sldId="294"/>
        </pc:sldMkLst>
        <pc:spChg chg="mod">
          <ac:chgData name="Mark P C Jackson (Professor of Byzantine Archaeology)" userId="da7651eb-81a2-41a3-af9a-e08edd17295a" providerId="ADAL" clId="{6E45F08E-2D09-4D28-B9BB-6A46D9984AD3}" dt="2026-06-15T07:06:10.800" v="2245" actId="27636"/>
          <ac:spMkLst>
            <pc:docMk/>
            <pc:sldMk cId="971208139" sldId="294"/>
            <ac:spMk id="2" creationId="{66B2AE19-1825-0C08-2399-1308ED6C4956}"/>
          </ac:spMkLst>
        </pc:spChg>
        <pc:spChg chg="mod">
          <ac:chgData name="Mark P C Jackson (Professor of Byzantine Archaeology)" userId="da7651eb-81a2-41a3-af9a-e08edd17295a" providerId="ADAL" clId="{6E45F08E-2D09-4D28-B9BB-6A46D9984AD3}" dt="2026-06-15T07:07:01.094" v="2254" actId="20577"/>
          <ac:spMkLst>
            <pc:docMk/>
            <pc:sldMk cId="971208139" sldId="294"/>
            <ac:spMk id="3" creationId="{B6A3990C-CD3A-AEB2-E87E-A97FD8451386}"/>
          </ac:spMkLst>
        </pc:spChg>
      </pc:sldChg>
      <pc:sldChg chg="modSp mod modNotesTx">
        <pc:chgData name="Mark P C Jackson (Professor of Byzantine Archaeology)" userId="da7651eb-81a2-41a3-af9a-e08edd17295a" providerId="ADAL" clId="{6E45F08E-2D09-4D28-B9BB-6A46D9984AD3}" dt="2026-06-15T08:44:52.547" v="2391" actId="20577"/>
        <pc:sldMkLst>
          <pc:docMk/>
          <pc:sldMk cId="2811343164" sldId="299"/>
        </pc:sldMkLst>
        <pc:spChg chg="mod">
          <ac:chgData name="Mark P C Jackson (Professor of Byzantine Archaeology)" userId="da7651eb-81a2-41a3-af9a-e08edd17295a" providerId="ADAL" clId="{6E45F08E-2D09-4D28-B9BB-6A46D9984AD3}" dt="2026-06-14T20:23:23.110" v="483" actId="20577"/>
          <ac:spMkLst>
            <pc:docMk/>
            <pc:sldMk cId="2811343164" sldId="299"/>
            <ac:spMk id="3" creationId="{31E04BF4-ADF7-7CBE-8C49-8EC405582EBA}"/>
          </ac:spMkLst>
        </pc:spChg>
      </pc:sldChg>
      <pc:sldChg chg="del">
        <pc:chgData name="Mark P C Jackson (Professor of Byzantine Archaeology)" userId="da7651eb-81a2-41a3-af9a-e08edd17295a" providerId="ADAL" clId="{6E45F08E-2D09-4D28-B9BB-6A46D9984AD3}" dt="2026-06-15T08:48:20.504" v="2401" actId="47"/>
        <pc:sldMkLst>
          <pc:docMk/>
          <pc:sldMk cId="3492893029" sldId="300"/>
        </pc:sldMkLst>
      </pc:sldChg>
      <pc:sldChg chg="modSp mod">
        <pc:chgData name="Mark P C Jackson (Professor of Byzantine Archaeology)" userId="da7651eb-81a2-41a3-af9a-e08edd17295a" providerId="ADAL" clId="{6E45F08E-2D09-4D28-B9BB-6A46D9984AD3}" dt="2026-06-15T08:40:25.847" v="2270" actId="6549"/>
        <pc:sldMkLst>
          <pc:docMk/>
          <pc:sldMk cId="1332987663" sldId="303"/>
        </pc:sldMkLst>
        <pc:spChg chg="mod">
          <ac:chgData name="Mark P C Jackson (Professor of Byzantine Archaeology)" userId="da7651eb-81a2-41a3-af9a-e08edd17295a" providerId="ADAL" clId="{6E45F08E-2D09-4D28-B9BB-6A46D9984AD3}" dt="2026-06-15T08:40:25.847" v="2270" actId="6549"/>
          <ac:spMkLst>
            <pc:docMk/>
            <pc:sldMk cId="1332987663" sldId="303"/>
            <ac:spMk id="3" creationId="{B33EA132-67BB-5F5B-60B0-E655B6C3AB19}"/>
          </ac:spMkLst>
        </pc:spChg>
      </pc:sldChg>
      <pc:sldChg chg="modSp new del mod modNotesTx">
        <pc:chgData name="Mark P C Jackson (Professor of Byzantine Archaeology)" userId="da7651eb-81a2-41a3-af9a-e08edd17295a" providerId="ADAL" clId="{6E45F08E-2D09-4D28-B9BB-6A46D9984AD3}" dt="2026-06-14T20:22:47.982" v="481" actId="47"/>
        <pc:sldMkLst>
          <pc:docMk/>
          <pc:sldMk cId="426901744" sldId="304"/>
        </pc:sldMkLst>
        <pc:spChg chg="mod">
          <ac:chgData name="Mark P C Jackson (Professor of Byzantine Archaeology)" userId="da7651eb-81a2-41a3-af9a-e08edd17295a" providerId="ADAL" clId="{6E45F08E-2D09-4D28-B9BB-6A46D9984AD3}" dt="2026-06-14T20:22:29.511" v="475" actId="21"/>
          <ac:spMkLst>
            <pc:docMk/>
            <pc:sldMk cId="426901744" sldId="304"/>
            <ac:spMk id="3" creationId="{6FF4B3EF-8897-6FA9-6765-551FCA5C44D5}"/>
          </ac:spMkLst>
        </pc:spChg>
      </pc:sldChg>
      <pc:sldChg chg="addSp delSp modSp new mod modNotesTx">
        <pc:chgData name="Mark P C Jackson (Professor of Byzantine Archaeology)" userId="da7651eb-81a2-41a3-af9a-e08edd17295a" providerId="ADAL" clId="{6E45F08E-2D09-4D28-B9BB-6A46D9984AD3}" dt="2026-06-15T08:43:30.897" v="2345" actId="6549"/>
        <pc:sldMkLst>
          <pc:docMk/>
          <pc:sldMk cId="429738314" sldId="305"/>
        </pc:sldMkLst>
        <pc:spChg chg="mod">
          <ac:chgData name="Mark P C Jackson (Professor of Byzantine Archaeology)" userId="da7651eb-81a2-41a3-af9a-e08edd17295a" providerId="ADAL" clId="{6E45F08E-2D09-4D28-B9BB-6A46D9984AD3}" dt="2026-06-14T20:55:05.602" v="994" actId="20577"/>
          <ac:spMkLst>
            <pc:docMk/>
            <pc:sldMk cId="429738314" sldId="305"/>
            <ac:spMk id="2" creationId="{A823E0E3-9B80-8271-F60D-247FE46C1595}"/>
          </ac:spMkLst>
        </pc:spChg>
        <pc:spChg chg="mod">
          <ac:chgData name="Mark P C Jackson (Professor of Byzantine Archaeology)" userId="da7651eb-81a2-41a3-af9a-e08edd17295a" providerId="ADAL" clId="{6E45F08E-2D09-4D28-B9BB-6A46D9984AD3}" dt="2026-06-15T07:04:56.542" v="2230" actId="27636"/>
          <ac:spMkLst>
            <pc:docMk/>
            <pc:sldMk cId="429738314" sldId="305"/>
            <ac:spMk id="3" creationId="{2431D342-BA6B-F3BC-C375-77C8D475DDE6}"/>
          </ac:spMkLst>
        </pc:spChg>
        <pc:spChg chg="del">
          <ac:chgData name="Mark P C Jackson (Professor of Byzantine Archaeology)" userId="da7651eb-81a2-41a3-af9a-e08edd17295a" providerId="ADAL" clId="{6E45F08E-2D09-4D28-B9BB-6A46D9984AD3}" dt="2026-06-14T20:22:18.056" v="472" actId="478"/>
          <ac:spMkLst>
            <pc:docMk/>
            <pc:sldMk cId="429738314" sldId="305"/>
            <ac:spMk id="4" creationId="{773AD164-D539-6BF8-DB30-9698A65223C0}"/>
          </ac:spMkLst>
        </pc:spChg>
        <pc:spChg chg="add mod">
          <ac:chgData name="Mark P C Jackson (Professor of Byzantine Archaeology)" userId="da7651eb-81a2-41a3-af9a-e08edd17295a" providerId="ADAL" clId="{6E45F08E-2D09-4D28-B9BB-6A46D9984AD3}" dt="2026-06-14T20:22:18.614" v="473"/>
          <ac:spMkLst>
            <pc:docMk/>
            <pc:sldMk cId="429738314" sldId="305"/>
            <ac:spMk id="5" creationId="{844BF1C4-3923-492B-C19F-81CAAABEBD5A}"/>
          </ac:spMkLst>
        </pc:spChg>
        <pc:picChg chg="add mod">
          <ac:chgData name="Mark P C Jackson (Professor of Byzantine Archaeology)" userId="da7651eb-81a2-41a3-af9a-e08edd17295a" providerId="ADAL" clId="{6E45F08E-2D09-4D28-B9BB-6A46D9984AD3}" dt="2026-06-14T20:22:25.049" v="474"/>
          <ac:picMkLst>
            <pc:docMk/>
            <pc:sldMk cId="429738314" sldId="305"/>
            <ac:picMk id="6" creationId="{47BAFE60-ED1A-211E-364E-144CAD68223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4B2B8A-2B4E-482F-AC76-EC49785F8D34}"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3C3A9-CE44-46E5-863F-C7B11A08FD43}" type="slidenum">
              <a:rPr lang="en-GB" smtClean="0"/>
              <a:t>‹#›</a:t>
            </a:fld>
            <a:endParaRPr lang="en-GB"/>
          </a:p>
        </p:txBody>
      </p:sp>
    </p:spTree>
    <p:extLst>
      <p:ext uri="{BB962C8B-B14F-4D97-AF65-F5344CB8AC3E}">
        <p14:creationId xmlns:p14="http://schemas.microsoft.com/office/powerpoint/2010/main" val="176757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m.p.c.jackson@ncl.ac.uk"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mailto:Transformingaccess@ncl.ac.uk"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Good afternoon.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Today I’d like to introduce you to our UKRI-AHRC funded project Transforming Access to Mediterranean Cultural Heritage Science Collections.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Transforming Access is part of RICHeS programme - the UK’s Research Infrastructure for Conservation and Heritage Science.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Our core team is based at Newcastle University and at the British School at Athens.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Together with colleagues at two other British International Research Institutes: British Institute at Ankara and British School at Rome we have been working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614B6-07F2-43E9-9681-BA4B200C5D1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33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33DD2-CA70-4FB9-172B-D5BAE695B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09446-3717-55DA-5A6B-DB6262FBC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7D6C7-A6F1-6E05-E833-39E72254BB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meet a challenge faced by many organisations who have important cultural heritage science collections&gt;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That they </a:t>
            </a:r>
            <a:r>
              <a:rPr lang="en-GB" sz="1200" i="1" kern="1200" dirty="0">
                <a:solidFill>
                  <a:schemeClr val="tx1"/>
                </a:solidFill>
                <a:effectLst/>
                <a:latin typeface="+mn-lt"/>
                <a:ea typeface="+mn-ea"/>
                <a:cs typeface="+mn-cs"/>
              </a:rPr>
              <a:t>want</a:t>
            </a:r>
            <a:r>
              <a:rPr lang="en-GB" sz="1200" kern="1200" dirty="0">
                <a:solidFill>
                  <a:schemeClr val="tx1"/>
                </a:solidFill>
                <a:effectLst/>
                <a:latin typeface="+mn-lt"/>
                <a:ea typeface="+mn-ea"/>
                <a:cs typeface="+mn-cs"/>
              </a:rPr>
              <a:t> to make available widely online, b</a:t>
            </a:r>
            <a:r>
              <a:rPr lang="en-GB" dirty="0"/>
              <a:t>ut with relatively limited resources they struggle to</a:t>
            </a:r>
            <a:r>
              <a:rPr lang="en-GB" i="1" dirty="0"/>
              <a:t> structure and store</a:t>
            </a:r>
            <a:r>
              <a:rPr lang="en-GB" dirty="0"/>
              <a:t> their digital data (in house)</a:t>
            </a:r>
            <a:r>
              <a:rPr lang="en-GB"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and also to create high quality, low cost, low maintenance </a:t>
            </a:r>
            <a:r>
              <a:rPr lang="en-GB" sz="1200" i="1" kern="1200" dirty="0">
                <a:solidFill>
                  <a:schemeClr val="tx1"/>
                </a:solidFill>
                <a:effectLst/>
                <a:latin typeface="+mn-lt"/>
                <a:ea typeface="+mn-ea"/>
                <a:cs typeface="+mn-cs"/>
              </a:rPr>
              <a:t>websites</a:t>
            </a:r>
            <a:r>
              <a:rPr lang="en-GB" sz="1200" kern="1200" dirty="0">
                <a:solidFill>
                  <a:schemeClr val="tx1"/>
                </a:solidFill>
                <a:effectLst/>
                <a:latin typeface="+mn-lt"/>
                <a:ea typeface="+mn-ea"/>
                <a:cs typeface="+mn-cs"/>
              </a:rPr>
              <a:t> for their collections without going to external consultants and vendors.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FF0000"/>
                </a:solidFill>
              </a:rPr>
              <a:t>The next 5 years of Transforming Access aim to meet this challenge</a:t>
            </a:r>
          </a:p>
          <a:p>
            <a:endParaRPr lang="en-GB" dirty="0"/>
          </a:p>
        </p:txBody>
      </p:sp>
      <p:sp>
        <p:nvSpPr>
          <p:cNvPr id="4" name="Slide Number Placeholder 3">
            <a:extLst>
              <a:ext uri="{FF2B5EF4-FFF2-40B4-BE49-F238E27FC236}">
                <a16:creationId xmlns:a16="http://schemas.microsoft.com/office/drawing/2014/main" id="{981EFEE7-AB81-43C9-8AA8-7627F190D4B1}"/>
              </a:ext>
            </a:extLst>
          </p:cNvPr>
          <p:cNvSpPr>
            <a:spLocks noGrp="1"/>
          </p:cNvSpPr>
          <p:nvPr>
            <p:ph type="sldNum" sz="quarter" idx="5"/>
          </p:nvPr>
        </p:nvSpPr>
        <p:spPr/>
        <p:txBody>
          <a:bodyPr/>
          <a:lstStyle/>
          <a:p>
            <a:fld id="{B683C3A9-CE44-46E5-863F-C7B11A08FD43}" type="slidenum">
              <a:rPr lang="en-GB" smtClean="0"/>
              <a:t>2</a:t>
            </a:fld>
            <a:endParaRPr lang="en-GB"/>
          </a:p>
        </p:txBody>
      </p:sp>
    </p:spTree>
    <p:extLst>
      <p:ext uri="{BB962C8B-B14F-4D97-AF65-F5344CB8AC3E}">
        <p14:creationId xmlns:p14="http://schemas.microsoft.com/office/powerpoint/2010/main" val="1498708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rPr>
              <a:t>Our project led by </a:t>
            </a:r>
            <a:r>
              <a:rPr lang="en-GB" sz="1200" b="1" dirty="0">
                <a:effectLst/>
                <a:latin typeface="Calibri" panose="020F0502020204030204" pitchFamily="34" charset="0"/>
                <a:ea typeface="Calibri" panose="020F0502020204030204" pitchFamily="34" charset="0"/>
              </a:rPr>
              <a:t>Newcastle University </a:t>
            </a:r>
            <a:r>
              <a:rPr lang="en-GB" sz="1200" dirty="0">
                <a:effectLst/>
                <a:latin typeface="Calibri" panose="020F0502020204030204" pitchFamily="34" charset="0"/>
                <a:ea typeface="Calibri" panose="020F0502020204030204" pitchFamily="34" charset="0"/>
              </a:rPr>
              <a:t>and the </a:t>
            </a:r>
            <a:r>
              <a:rPr lang="en-GB" sz="1200" b="1" dirty="0">
                <a:effectLst/>
                <a:latin typeface="Calibri" panose="020F0502020204030204" pitchFamily="34" charset="0"/>
                <a:ea typeface="Calibri" panose="020F0502020204030204" pitchFamily="34" charset="0"/>
              </a:rPr>
              <a:t>British School at Athens </a:t>
            </a:r>
            <a:r>
              <a:rPr lang="en-GB" sz="1200" dirty="0">
                <a:effectLst/>
                <a:latin typeface="Calibri" panose="020F0502020204030204" pitchFamily="34" charset="0"/>
                <a:ea typeface="Calibri" panose="020F0502020204030204" pitchFamily="34" charset="0"/>
              </a:rPr>
              <a:t>is working with </a:t>
            </a:r>
            <a:r>
              <a:rPr lang="en-GB" sz="1200" b="1" dirty="0">
                <a:effectLst/>
                <a:latin typeface="Calibri" panose="020F0502020204030204" pitchFamily="34" charset="0"/>
                <a:ea typeface="Calibri" panose="020F0502020204030204" pitchFamily="34" charset="0"/>
              </a:rPr>
              <a:t>internationally-important collections</a:t>
            </a:r>
            <a:r>
              <a:rPr lang="en-GB" sz="1200" dirty="0">
                <a:effectLst/>
                <a:latin typeface="Calibri" panose="020F0502020204030204" pitchFamily="34" charset="0"/>
                <a:ea typeface="Calibri" panose="020F0502020204030204" pitchFamily="34" charset="0"/>
              </a:rPr>
              <a:t> built up by leading </a:t>
            </a:r>
            <a:r>
              <a:rPr lang="en-GB" sz="1200" b="1" dirty="0">
                <a:effectLst/>
                <a:latin typeface="Calibri" panose="020F0502020204030204" pitchFamily="34" charset="0"/>
                <a:ea typeface="Calibri" panose="020F0502020204030204" pitchFamily="34" charset="0"/>
              </a:rPr>
              <a:t>researchers over many decades</a:t>
            </a:r>
            <a:r>
              <a:rPr lang="en-GB" sz="1200" dirty="0">
                <a:effectLst/>
                <a:latin typeface="Calibri" panose="020F0502020204030204" pitchFamily="34" charset="0"/>
                <a:ea typeface="Calibri" panose="020F0502020204030204" pitchFamily="34" charset="0"/>
              </a:rPr>
              <a:t>. T</a:t>
            </a:r>
            <a:r>
              <a:rPr lang="en-GB" dirty="0"/>
              <a:t>hese </a:t>
            </a:r>
            <a:r>
              <a:rPr lang="en-GB" b="1" dirty="0"/>
              <a:t>heritage-science collections </a:t>
            </a:r>
            <a:r>
              <a:rPr lang="en-GB" dirty="0"/>
              <a:t>include a </a:t>
            </a:r>
            <a:r>
              <a:rPr lang="en-GB" b="1" dirty="0"/>
              <a:t>wide-range of data types </a:t>
            </a:r>
            <a:r>
              <a:rPr lang="en-GB" dirty="0"/>
              <a:t>and are of </a:t>
            </a:r>
            <a:r>
              <a:rPr lang="en-GB" b="1" dirty="0"/>
              <a:t>international significance </a:t>
            </a:r>
            <a:r>
              <a:rPr lang="en-GB" dirty="0"/>
              <a:t>for addressing </a:t>
            </a:r>
            <a:r>
              <a:rPr lang="en-GB" b="1" dirty="0"/>
              <a:t>big-picture questions </a:t>
            </a:r>
            <a:r>
              <a:rPr lang="en-GB" dirty="0"/>
              <a:t>concerning the </a:t>
            </a:r>
            <a:r>
              <a:rPr lang="en-GB" b="1" dirty="0"/>
              <a:t>human past in the Mediterranean</a:t>
            </a:r>
            <a:r>
              <a:rPr lang="en-GB" dirty="0"/>
              <a:t>. </a:t>
            </a:r>
          </a:p>
          <a:p>
            <a:endParaRPr lang="en-GB" dirty="0"/>
          </a:p>
          <a:p>
            <a:r>
              <a:rPr lang="en-GB" dirty="0"/>
              <a:t>In the </a:t>
            </a:r>
            <a:r>
              <a:rPr lang="en-GB" b="1" dirty="0"/>
              <a:t>slide</a:t>
            </a:r>
            <a:r>
              <a:rPr lang="en-GB" dirty="0"/>
              <a:t> you can see just a </a:t>
            </a:r>
            <a:r>
              <a:rPr lang="en-GB" b="1" dirty="0"/>
              <a:t>selection of classes </a:t>
            </a:r>
            <a:r>
              <a:rPr lang="en-GB" dirty="0"/>
              <a:t>of material related to the </a:t>
            </a:r>
            <a:r>
              <a:rPr lang="en-GB" b="1" dirty="0"/>
              <a:t>Fitch Laboratory </a:t>
            </a:r>
            <a:r>
              <a:rPr lang="en-GB" dirty="0"/>
              <a:t>at the British School at Athens. </a:t>
            </a:r>
          </a:p>
          <a:p>
            <a:endParaRPr lang="en-GB" dirty="0"/>
          </a:p>
          <a:p>
            <a:r>
              <a:rPr lang="en-GB" b="1" dirty="0"/>
              <a:t>Humanities researchers </a:t>
            </a:r>
            <a:r>
              <a:rPr lang="en-GB" dirty="0"/>
              <a:t>now </a:t>
            </a:r>
            <a:r>
              <a:rPr lang="en-GB" b="1" dirty="0"/>
              <a:t>expect digitally-accessible</a:t>
            </a:r>
            <a:r>
              <a:rPr lang="en-GB" dirty="0"/>
              <a:t>, </a:t>
            </a:r>
            <a:r>
              <a:rPr lang="en-GB" b="1" dirty="0"/>
              <a:t>primary-research data</a:t>
            </a:r>
            <a:r>
              <a:rPr lang="en-GB" dirty="0"/>
              <a:t>. </a:t>
            </a:r>
            <a:r>
              <a:rPr lang="en-GB" sz="1200" u="sng" dirty="0">
                <a:effectLst/>
                <a:latin typeface="Calibri" panose="020F0502020204030204" pitchFamily="34" charset="0"/>
                <a:ea typeface="Calibri" panose="020F0502020204030204" pitchFamily="34" charset="0"/>
              </a:rPr>
              <a:t>But</a:t>
            </a:r>
            <a:r>
              <a:rPr lang="en-GB" sz="1200" dirty="0">
                <a:effectLst/>
                <a:latin typeface="Calibri" panose="020F0502020204030204" pitchFamily="34" charset="0"/>
                <a:ea typeface="Calibri" panose="020F0502020204030204" pitchFamily="34" charset="0"/>
              </a:rPr>
              <a:t> </a:t>
            </a:r>
            <a:r>
              <a:rPr lang="en-GB" sz="1200" b="1" dirty="0">
                <a:effectLst/>
                <a:latin typeface="Calibri" panose="020F0502020204030204" pitchFamily="34" charset="0"/>
                <a:ea typeface="Calibri" panose="020F0502020204030204" pitchFamily="34" charset="0"/>
              </a:rPr>
              <a:t>currently</a:t>
            </a:r>
            <a:r>
              <a:rPr lang="en-GB" sz="1200" dirty="0">
                <a:effectLst/>
                <a:latin typeface="Calibri" panose="020F0502020204030204" pitchFamily="34" charset="0"/>
                <a:ea typeface="Calibri" panose="020F0502020204030204" pitchFamily="34" charset="0"/>
              </a:rPr>
              <a:t> these collections are </a:t>
            </a:r>
            <a:r>
              <a:rPr lang="en-GB" sz="1200" b="1" dirty="0">
                <a:effectLst/>
                <a:latin typeface="Calibri" panose="020F0502020204030204" pitchFamily="34" charset="0"/>
                <a:ea typeface="Calibri" panose="020F0502020204030204" pitchFamily="34" charset="0"/>
              </a:rPr>
              <a:t>comparatively difficult </a:t>
            </a:r>
            <a:r>
              <a:rPr lang="en-GB" sz="1200" dirty="0">
                <a:effectLst/>
                <a:latin typeface="Calibri" panose="020F0502020204030204" pitchFamily="34" charset="0"/>
                <a:ea typeface="Calibri" panose="020F0502020204030204" pitchFamily="34" charset="0"/>
              </a:rPr>
              <a:t>to </a:t>
            </a:r>
            <a:r>
              <a:rPr lang="en-GB" sz="1200" b="1" dirty="0">
                <a:effectLst/>
                <a:latin typeface="Calibri" panose="020F0502020204030204" pitchFamily="34" charset="0"/>
                <a:ea typeface="Calibri" panose="020F0502020204030204" pitchFamily="34" charset="0"/>
              </a:rPr>
              <a:t>access</a:t>
            </a:r>
            <a:r>
              <a:rPr lang="en-GB" sz="1200" dirty="0">
                <a:effectLst/>
                <a:latin typeface="Calibri" panose="020F0502020204030204" pitchFamily="34" charset="0"/>
                <a:ea typeface="Calibri" panose="020F0502020204030204" pitchFamily="34" charset="0"/>
              </a:rPr>
              <a:t> and to </a:t>
            </a:r>
            <a:r>
              <a:rPr lang="en-GB" sz="1200" b="1" dirty="0">
                <a:effectLst/>
                <a:latin typeface="Calibri" panose="020F0502020204030204" pitchFamily="34" charset="0"/>
                <a:ea typeface="Calibri" panose="020F0502020204030204" pitchFamily="34" charset="0"/>
              </a:rPr>
              <a:t>investigate</a:t>
            </a:r>
            <a:r>
              <a:rPr lang="en-GB" sz="1200" dirty="0">
                <a:effectLst/>
                <a:latin typeface="Calibri" panose="020F0502020204030204" pitchFamily="34"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rPr>
              <a:t>Our </a:t>
            </a:r>
            <a:r>
              <a:rPr lang="en-GB" sz="1200" b="1" dirty="0">
                <a:effectLst/>
                <a:latin typeface="Calibri" panose="020F0502020204030204" pitchFamily="34" charset="0"/>
                <a:ea typeface="Calibri" panose="020F0502020204030204" pitchFamily="34" charset="0"/>
              </a:rPr>
              <a:t>project is building digital infrastructure to transform the potential of these resources</a:t>
            </a:r>
            <a:r>
              <a:rPr lang="en-GB" sz="1200" dirty="0">
                <a:effectLst/>
                <a:latin typeface="Calibri" panose="020F0502020204030204" pitchFamily="34" charset="0"/>
                <a:ea typeface="Calibri" panose="020F0502020204030204" pitchFamily="34" charset="0"/>
              </a:rPr>
              <a:t>, to enable them to be </a:t>
            </a:r>
            <a:r>
              <a:rPr lang="en-GB" sz="1200" b="1" dirty="0">
                <a:effectLst/>
                <a:latin typeface="Calibri" panose="020F0502020204030204" pitchFamily="34" charset="0"/>
                <a:ea typeface="Calibri" panose="020F0502020204030204" pitchFamily="34" charset="0"/>
              </a:rPr>
              <a:t>managed</a:t>
            </a:r>
            <a:r>
              <a:rPr lang="en-GB" sz="1200" dirty="0">
                <a:effectLst/>
                <a:latin typeface="Calibri" panose="020F0502020204030204" pitchFamily="34" charset="0"/>
                <a:ea typeface="Calibri" panose="020F0502020204030204" pitchFamily="34" charset="0"/>
              </a:rPr>
              <a:t> and </a:t>
            </a:r>
            <a:r>
              <a:rPr lang="en-GB" sz="1200" b="1" dirty="0">
                <a:effectLst/>
                <a:latin typeface="Calibri" panose="020F0502020204030204" pitchFamily="34" charset="0"/>
                <a:ea typeface="Calibri" panose="020F0502020204030204" pitchFamily="34" charset="0"/>
              </a:rPr>
              <a:t>explored</a:t>
            </a:r>
            <a:r>
              <a:rPr lang="en-GB" sz="1200" dirty="0">
                <a:effectLst/>
                <a:latin typeface="Calibri" panose="020F0502020204030204" pitchFamily="34" charset="0"/>
                <a:ea typeface="Calibri" panose="020F0502020204030204" pitchFamily="34" charset="0"/>
              </a:rPr>
              <a:t> as L</a:t>
            </a:r>
            <a:r>
              <a:rPr lang="en-GB" sz="1200" b="1" dirty="0">
                <a:effectLst/>
                <a:latin typeface="Calibri" panose="020F0502020204030204" pitchFamily="34" charset="0"/>
                <a:ea typeface="Calibri" panose="020F0502020204030204" pitchFamily="34" charset="0"/>
              </a:rPr>
              <a:t>inked-Open-Data</a:t>
            </a:r>
            <a:r>
              <a:rPr lang="en-GB" sz="1200" dirty="0">
                <a:effectLst/>
                <a:latin typeface="Calibri" panose="020F0502020204030204" pitchFamily="34" charset="0"/>
                <a:ea typeface="Calibri" panose="020F0502020204030204" pitchFamily="34" charset="0"/>
              </a:rPr>
              <a:t> to </a:t>
            </a:r>
            <a:r>
              <a:rPr lang="en-GB" sz="1200" b="1" dirty="0">
                <a:effectLst/>
                <a:latin typeface="Calibri" panose="020F0502020204030204" pitchFamily="34" charset="0"/>
                <a:ea typeface="Calibri" panose="020F0502020204030204" pitchFamily="34" charset="0"/>
              </a:rPr>
              <a:t>maximise their potential </a:t>
            </a:r>
            <a:r>
              <a:rPr lang="en-GB" sz="1200" dirty="0">
                <a:effectLst/>
                <a:latin typeface="Calibri" panose="020F0502020204030204" pitchFamily="34" charset="0"/>
                <a:ea typeface="Calibri" panose="020F0502020204030204" pitchFamily="34" charset="0"/>
              </a:rPr>
              <a:t>for </a:t>
            </a:r>
            <a:r>
              <a:rPr lang="en-GB" sz="1200" b="1" dirty="0">
                <a:effectLst/>
                <a:latin typeface="Calibri" panose="020F0502020204030204" pitchFamily="34" charset="0"/>
                <a:ea typeface="Calibri" panose="020F0502020204030204" pitchFamily="34" charset="0"/>
              </a:rPr>
              <a:t>research</a:t>
            </a:r>
            <a:r>
              <a:rPr lang="en-GB" sz="1200" dirty="0">
                <a:effectLst/>
                <a:latin typeface="Calibri" panose="020F0502020204030204" pitchFamily="34" charset="0"/>
                <a:ea typeface="Calibri" panose="020F0502020204030204" pitchFamily="34" charset="0"/>
              </a:rPr>
              <a:t> and </a:t>
            </a:r>
            <a:r>
              <a:rPr lang="en-GB" sz="1200" b="1" dirty="0">
                <a:effectLst/>
                <a:latin typeface="Calibri" panose="020F0502020204030204" pitchFamily="34" charset="0"/>
                <a:ea typeface="Calibri" panose="020F0502020204030204" pitchFamily="34" charset="0"/>
              </a:rPr>
              <a:t>investigation</a:t>
            </a:r>
            <a:r>
              <a:rPr lang="en-GB" sz="1200" dirty="0">
                <a:effectLst/>
                <a:latin typeface="Calibri" panose="020F0502020204030204" pitchFamily="34" charset="0"/>
                <a:ea typeface="Calibri" panose="020F0502020204030204" pitchFamily="34" charset="0"/>
              </a:rPr>
              <a:t> by a </a:t>
            </a:r>
            <a:r>
              <a:rPr lang="en-GB" sz="1200" b="1" dirty="0">
                <a:effectLst/>
                <a:latin typeface="Calibri" panose="020F0502020204030204" pitchFamily="34" charset="0"/>
                <a:ea typeface="Calibri" panose="020F0502020204030204" pitchFamily="34" charset="0"/>
              </a:rPr>
              <a:t>wide-range of stakeholders</a:t>
            </a:r>
            <a:r>
              <a:rPr lang="en-GB" sz="1200" dirty="0">
                <a:effectLst/>
                <a:latin typeface="Calibri" panose="020F0502020204030204" pitchFamily="34" charset="0"/>
                <a:ea typeface="Calibri" panose="020F0502020204030204" pitchFamily="34"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BE6CFC-FDE2-4286-8CA5-519607B5D9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42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dirty="0">
                <a:effectLst/>
                <a:latin typeface="Calibri" panose="020F0502020204030204" pitchFamily="34" charset="0"/>
                <a:ea typeface="Calibri" panose="020F0502020204030204" pitchFamily="34" charset="0"/>
              </a:rPr>
              <a:t>Since sept 2024, we have been designing an ontology and infrastructure for collections from the British School at Athens including archaeological ceramics, geological collections, thin sections and ceramic ethnography. We are </a:t>
            </a:r>
            <a:r>
              <a:rPr lang="en-GB" sz="1200" dirty="0">
                <a:effectLst/>
                <a:latin typeface="Calibri" panose="020F0502020204030204" pitchFamily="34" charset="0"/>
                <a:ea typeface="Calibri" panose="020F0502020204030204" pitchFamily="34" charset="0"/>
              </a:rPr>
              <a:t>broadening the range of diverse collections in the infrastructure </a:t>
            </a:r>
            <a:r>
              <a:rPr lang="en-GB" sz="1200" kern="0" dirty="0">
                <a:effectLst/>
                <a:latin typeface="Calibri" panose="020F0502020204030204" pitchFamily="34" charset="0"/>
                <a:ea typeface="Calibri" panose="020F0502020204030204" pitchFamily="34" charset="0"/>
              </a:rPr>
              <a:t>to e</a:t>
            </a:r>
            <a:r>
              <a:rPr lang="en-GB" sz="1200" dirty="0">
                <a:effectLst/>
                <a:latin typeface="Calibri" panose="020F0502020204030204" pitchFamily="34" charset="0"/>
                <a:ea typeface="Calibri" panose="020F0502020204030204" pitchFamily="34" charset="0"/>
              </a:rPr>
              <a:t>nhance our data model, including the British Institute at Ankara’s botanical and animal bone reference collections and the marble collection from the British School at Rome.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rPr>
              <a:t>Once loaded into the collection-management tool, data can be made available on accompanying websites and online exhibits created by partners in-house</a:t>
            </a:r>
            <a:r>
              <a:rPr lang="en-GB" sz="1200" kern="0" dirty="0">
                <a:effectLst/>
                <a:latin typeface="Calibri" panose="020F0502020204030204" pitchFamily="34" charset="0"/>
                <a:ea typeface="Calibri" panose="020F0502020204030204" pitchFamily="34" charset="0"/>
              </a:rPr>
              <a:t>. Website f</a:t>
            </a:r>
            <a:r>
              <a:rPr lang="en-GB" dirty="0"/>
              <a:t>eatures include e.g. ArcGIS-based data mapping, image order,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BE6CFC-FDE2-4286-8CA5-519607B5D9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346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system are we using? </a:t>
            </a:r>
          </a:p>
          <a:p>
            <a:r>
              <a:rPr lang="en-GB" dirty="0"/>
              <a:t>It is </a:t>
            </a:r>
            <a:r>
              <a:rPr lang="en-GB" i="1" dirty="0"/>
              <a:t>customised</a:t>
            </a:r>
            <a:r>
              <a:rPr lang="en-GB" dirty="0"/>
              <a:t> OMEKA-S which is open-source but with new tools </a:t>
            </a:r>
          </a:p>
          <a:p>
            <a:r>
              <a:rPr lang="en-GB" dirty="0"/>
              <a:t>So for example we built additions to enable data export from both the collection management system and websites built from it: </a:t>
            </a:r>
          </a:p>
          <a:p>
            <a:pPr marL="457200" lvl="1" indent="0">
              <a:buNone/>
            </a:pPr>
            <a:r>
              <a:rPr lang="en-GB" dirty="0"/>
              <a:t>1) </a:t>
            </a:r>
            <a:r>
              <a:rPr lang="en-GB" b="1" dirty="0"/>
              <a:t>Exports</a:t>
            </a:r>
            <a:r>
              <a:rPr lang="en-GB" dirty="0"/>
              <a:t> (for those on the admin side – to export data as an admin user). Co-developed with the Omeka-S team (we paid for it!) for all OMEKA-S users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GB" dirty="0"/>
              <a:t>2) </a:t>
            </a:r>
            <a:r>
              <a:rPr lang="en-GB" b="1" dirty="0"/>
              <a:t>BIRI Exports</a:t>
            </a:r>
            <a:r>
              <a:rPr lang="en-GB" dirty="0"/>
              <a:t>. (For visitors to websites - to enable visitors to download/export data from a websites based on their searches (to their email with a link). TA built based on the OMEKA-S work)</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marL="457200" lvl="1" indent="0">
              <a:buNone/>
            </a:pPr>
            <a:r>
              <a:rPr lang="en-GB" dirty="0"/>
              <a:t>3) </a:t>
            </a:r>
            <a:r>
              <a:rPr lang="en-GB" b="1" dirty="0"/>
              <a:t>FAIR OMEKA Data Portal </a:t>
            </a:r>
            <a:r>
              <a:rPr lang="en-GB" dirty="0"/>
              <a:t>– we contracted a company called Delving who built us a sophisticated data portal built on Fair principles – to enable data – could be a class or a whole dataset to be harvested by data harvesters such as HSDS and ADS</a:t>
            </a:r>
          </a:p>
          <a:p>
            <a:pPr marL="457200" lvl="1" indent="0">
              <a:buNone/>
            </a:pPr>
            <a:r>
              <a:rPr lang="en-GB" dirty="0"/>
              <a:t>[uses ARK identifiers to give persistent IDs for exporting data] [Mapping profiles enables us to map TA ontology to someone else’s ontology e.g. Dublin Core, HSDS ontology, etc] – CSV, JSON-LD, OAI-PMH. </a:t>
            </a:r>
          </a:p>
          <a:p>
            <a:pPr marL="457200" lvl="1" indent="0">
              <a:buNone/>
            </a:pPr>
            <a:endParaRPr lang="en-GB" dirty="0"/>
          </a:p>
          <a:p>
            <a:pPr marL="457200" lvl="1" indent="0">
              <a:buNone/>
            </a:pPr>
            <a:r>
              <a:rPr lang="en-GB" dirty="0"/>
              <a:t>citable time-stamped data snapshots, </a:t>
            </a:r>
          </a:p>
        </p:txBody>
      </p:sp>
      <p:sp>
        <p:nvSpPr>
          <p:cNvPr id="4" name="Slide Number Placeholder 3"/>
          <p:cNvSpPr>
            <a:spLocks noGrp="1"/>
          </p:cNvSpPr>
          <p:nvPr>
            <p:ph type="sldNum" sz="quarter" idx="5"/>
          </p:nvPr>
        </p:nvSpPr>
        <p:spPr/>
        <p:txBody>
          <a:bodyPr/>
          <a:lstStyle/>
          <a:p>
            <a:fld id="{B683C3A9-CE44-46E5-863F-C7B11A08FD43}" type="slidenum">
              <a:rPr lang="en-GB" smtClean="0"/>
              <a:t>5</a:t>
            </a:fld>
            <a:endParaRPr lang="en-GB"/>
          </a:p>
        </p:txBody>
      </p:sp>
    </p:spTree>
    <p:extLst>
      <p:ext uri="{BB962C8B-B14F-4D97-AF65-F5344CB8AC3E}">
        <p14:creationId xmlns:p14="http://schemas.microsoft.com/office/powerpoint/2010/main" val="2922480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infrastructure is: </a:t>
            </a:r>
          </a:p>
          <a:p>
            <a:pPr marL="171450" indent="-171450">
              <a:buFont typeface="Arial" panose="020B0604020202020204" pitchFamily="34" charset="0"/>
              <a:buChar char="•"/>
            </a:pPr>
            <a:r>
              <a:rPr lang="en-GB" dirty="0"/>
              <a:t>FAIR compliant (Findable, Accessible, Interoperable &amp; Reusable)</a:t>
            </a:r>
          </a:p>
          <a:p>
            <a:pPr marL="171450" indent="-171450">
              <a:buFont typeface="Arial" panose="020B0604020202020204" pitchFamily="34" charset="0"/>
              <a:buChar char="•"/>
            </a:pPr>
            <a:r>
              <a:rPr lang="en-GB" dirty="0"/>
              <a:t>Provides interoperability for existing and new datasets </a:t>
            </a:r>
          </a:p>
          <a:p>
            <a:pPr marL="171450" indent="-171450">
              <a:buFont typeface="Arial" panose="020B0604020202020204" pitchFamily="34" charset="0"/>
              <a:buChar char="•"/>
            </a:pPr>
            <a:r>
              <a:rPr lang="en-GB" dirty="0"/>
              <a:t>Enables Data Providers (repositories, e.g. BIRI, university museums, etc.) …</a:t>
            </a:r>
          </a:p>
          <a:p>
            <a:pPr marL="0" indent="0">
              <a:buFont typeface="Arial" panose="020B0604020202020204" pitchFamily="34" charset="0"/>
              <a:buNone/>
            </a:pPr>
            <a:r>
              <a:rPr lang="en-GB" dirty="0"/>
              <a:t>… to share their data to aggregators including HSDS and Service Providers (harvesters) through the Open Archives Initiative Protocol for Metadata Harvesting (OAI-PMH), CSV and </a:t>
            </a:r>
            <a:r>
              <a:rPr lang="en-GB" dirty="0" err="1"/>
              <a:t>JSoN</a:t>
            </a:r>
            <a:r>
              <a:rPr lang="en-GB" dirty="0"/>
              <a:t>. </a:t>
            </a:r>
          </a:p>
          <a:p>
            <a:pPr marL="0" indent="0">
              <a:buFont typeface="Arial" panose="020B0604020202020204" pitchFamily="34" charset="0"/>
              <a:buNone/>
            </a:pPr>
            <a:r>
              <a:rPr lang="en-GB" b="1" dirty="0"/>
              <a:t>Aligning with these data aggregators will contribute to researchers’ big data needs</a:t>
            </a:r>
          </a:p>
          <a:p>
            <a:endParaRPr lang="en-GB" dirty="0"/>
          </a:p>
        </p:txBody>
      </p:sp>
      <p:sp>
        <p:nvSpPr>
          <p:cNvPr id="4" name="Slide Number Placeholder 3"/>
          <p:cNvSpPr>
            <a:spLocks noGrp="1"/>
          </p:cNvSpPr>
          <p:nvPr>
            <p:ph type="sldNum" sz="quarter" idx="5"/>
          </p:nvPr>
        </p:nvSpPr>
        <p:spPr/>
        <p:txBody>
          <a:bodyPr/>
          <a:lstStyle/>
          <a:p>
            <a:fld id="{B683C3A9-CE44-46E5-863F-C7B11A08FD43}" type="slidenum">
              <a:rPr lang="en-GB" smtClean="0"/>
              <a:t>6</a:t>
            </a:fld>
            <a:endParaRPr lang="en-GB"/>
          </a:p>
        </p:txBody>
      </p:sp>
    </p:spTree>
    <p:extLst>
      <p:ext uri="{BB962C8B-B14F-4D97-AF65-F5344CB8AC3E}">
        <p14:creationId xmlns:p14="http://schemas.microsoft.com/office/powerpoint/2010/main" val="3976282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project helps institutions, to transform their digital humanities capabilities, by providing training and resources for adopting accessible infrastructure for:</a:t>
            </a:r>
          </a:p>
          <a:p>
            <a:pPr marL="457200" indent="-457200">
              <a:buFont typeface="Arial" panose="020B0604020202020204" pitchFamily="34" charset="0"/>
              <a:buChar char="•"/>
            </a:pPr>
            <a:r>
              <a:rPr lang="en-GB" dirty="0"/>
              <a:t>Storing and structuring previously unavailable digital collections (collections management)</a:t>
            </a:r>
          </a:p>
          <a:p>
            <a:pPr marL="457200" indent="-457200">
              <a:buFont typeface="Arial" panose="020B0604020202020204" pitchFamily="34" charset="0"/>
              <a:buChar char="•"/>
            </a:pPr>
            <a:r>
              <a:rPr lang="en-GB" dirty="0"/>
              <a:t>Making their collections available online – building websites efficiently - (in-house) through using customised open-source software </a:t>
            </a:r>
          </a:p>
          <a:p>
            <a:pPr marL="457200" indent="-457200">
              <a:buFont typeface="Arial" panose="020B0604020202020204" pitchFamily="34" charset="0"/>
              <a:buChar char="•"/>
            </a:pPr>
            <a:r>
              <a:rPr lang="en-GB" dirty="0"/>
              <a:t>Making collections useable for researchers, schools and members of the public</a:t>
            </a:r>
          </a:p>
          <a:p>
            <a:pPr marL="0" indent="0">
              <a:buFont typeface="Arial" panose="020B0604020202020204" pitchFamily="34" charset="0"/>
              <a:buNone/>
            </a:pPr>
            <a:endParaRPr lang="en" dirty="0"/>
          </a:p>
          <a:p>
            <a:pPr marL="0" indent="0">
              <a:buFont typeface="Arial" panose="020B0604020202020204" pitchFamily="34" charset="0"/>
              <a:buNone/>
            </a:pPr>
            <a:r>
              <a:rPr lang="en" dirty="0"/>
              <a:t>So we are ensuring  partners have sustainable access to a suite of tools - enabling them to be self-sufficient (not relying on external vendors for content management and website development). </a:t>
            </a:r>
          </a:p>
          <a:p>
            <a:r>
              <a:rPr lang="en-GB" dirty="0"/>
              <a:t>*i.e. without the need for expensive specialist IT consultants*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In the next phase of the project we’re hoping to make the most of the work we have done by looking for new partners to work with</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B683C3A9-CE44-46E5-863F-C7B11A08FD43}" type="slidenum">
              <a:rPr lang="en-GB" smtClean="0"/>
              <a:t>7</a:t>
            </a:fld>
            <a:endParaRPr lang="en-GB"/>
          </a:p>
        </p:txBody>
      </p:sp>
    </p:spTree>
    <p:extLst>
      <p:ext uri="{BB962C8B-B14F-4D97-AF65-F5344CB8AC3E}">
        <p14:creationId xmlns:p14="http://schemas.microsoft.com/office/powerpoint/2010/main" val="3737155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Benefits for researchers and museums education professionals include: </a:t>
            </a:r>
          </a:p>
          <a:p>
            <a:r>
              <a:rPr lang="en-GB" dirty="0">
                <a:ea typeface="Calibri" panose="020F0502020204030204" pitchFamily="34" charset="0"/>
              </a:rPr>
              <a:t>Researcher and public access to previously inaccessible heritage science data collections: </a:t>
            </a:r>
          </a:p>
          <a:p>
            <a:endParaRPr lang="en-GB" dirty="0">
              <a:ea typeface="Calibri" panose="020F0502020204030204" pitchFamily="34" charset="0"/>
            </a:endParaRPr>
          </a:p>
          <a:p>
            <a:r>
              <a:rPr lang="en-GB" b="1" dirty="0"/>
              <a:t>Researchers:</a:t>
            </a:r>
            <a:r>
              <a:rPr lang="en-GB" dirty="0"/>
              <a:t> </a:t>
            </a:r>
          </a:p>
          <a:p>
            <a:r>
              <a:rPr lang="en-GB" dirty="0"/>
              <a:t>Ability to work with previously unavailable, spatially enabled, downloadable and citable data </a:t>
            </a:r>
            <a:r>
              <a:rPr lang="en-GB" dirty="0">
                <a:ea typeface="Calibri" panose="020F0502020204030204" pitchFamily="34" charset="0"/>
              </a:rPr>
              <a:t>for addressing innovative big-picture questions using diverse collections;</a:t>
            </a:r>
            <a:endParaRPr lang="en-GB" dirty="0"/>
          </a:p>
          <a:p>
            <a:endParaRPr lang="en-GB" dirty="0"/>
          </a:p>
          <a:p>
            <a:r>
              <a:rPr lang="en-GB" b="1" dirty="0"/>
              <a:t>Museums education professionals:  </a:t>
            </a:r>
          </a:p>
          <a:p>
            <a:r>
              <a:rPr lang="en-GB" dirty="0"/>
              <a:t>Benefits for education professionals include access to important and engaging datasets, with the potential for areas of key curriculum need - including especially skills in science subjects, computer education, digital literacy, data science and AI.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683C3A9-CE44-46E5-863F-C7B11A08FD43}" type="slidenum">
              <a:rPr lang="en-GB" smtClean="0"/>
              <a:t>8</a:t>
            </a:fld>
            <a:endParaRPr lang="en-GB"/>
          </a:p>
        </p:txBody>
      </p:sp>
    </p:spTree>
    <p:extLst>
      <p:ext uri="{BB962C8B-B14F-4D97-AF65-F5344CB8AC3E}">
        <p14:creationId xmlns:p14="http://schemas.microsoft.com/office/powerpoint/2010/main" val="2862912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aims for next 5 years (2026-2031) are to: </a:t>
            </a:r>
          </a:p>
          <a:p>
            <a:pPr marL="457200" indent="-457200">
              <a:buFont typeface="Arial" panose="020B0604020202020204" pitchFamily="34" charset="0"/>
              <a:buChar char="•"/>
            </a:pPr>
            <a:r>
              <a:rPr lang="en-GB" dirty="0"/>
              <a:t>Enable new partner organizations to publish their digitised heritage science collections</a:t>
            </a:r>
          </a:p>
          <a:p>
            <a:pPr marL="457200" indent="-457200">
              <a:buFont typeface="Arial" panose="020B0604020202020204" pitchFamily="34" charset="0"/>
              <a:buChar char="•"/>
            </a:pPr>
            <a:r>
              <a:rPr lang="en-GB" dirty="0"/>
              <a:t>Engage with diverse audiences, researchers and members of the public </a:t>
            </a:r>
          </a:p>
          <a:p>
            <a:pPr marL="457200" indent="-457200">
              <a:buFont typeface="Arial" panose="020B0604020202020204" pitchFamily="34" charset="0"/>
              <a:buChar char="•"/>
            </a:pPr>
            <a:r>
              <a:rPr lang="en-GB" dirty="0"/>
              <a:t>Facilitate impact for institutions and their collections in research and education.</a:t>
            </a:r>
          </a:p>
          <a:p>
            <a:pPr marL="457200" indent="-457200">
              <a:buFont typeface="Arial" panose="020B0604020202020204" pitchFamily="34" charset="0"/>
              <a:buChar char="•"/>
            </a:pPr>
            <a:endParaRPr lang="en-GB" dirty="0"/>
          </a:p>
          <a:p>
            <a:r>
              <a:rPr lang="en-GB" b="1" dirty="0"/>
              <a:t>Transforming Access enables institutions to curate and publish their collections without buying in external software or consultants. </a:t>
            </a:r>
          </a:p>
          <a:p>
            <a:r>
              <a:rPr lang="en-GB" b="1" dirty="0"/>
              <a:t>A low cost, flexible solution to digital collections</a:t>
            </a:r>
            <a:r>
              <a:rPr lang="en-GB" dirty="0"/>
              <a:t>. </a:t>
            </a:r>
          </a:p>
        </p:txBody>
      </p:sp>
      <p:sp>
        <p:nvSpPr>
          <p:cNvPr id="4" name="Slide Number Placeholder 3"/>
          <p:cNvSpPr>
            <a:spLocks noGrp="1"/>
          </p:cNvSpPr>
          <p:nvPr>
            <p:ph type="sldNum" sz="quarter" idx="5"/>
          </p:nvPr>
        </p:nvSpPr>
        <p:spPr/>
        <p:txBody>
          <a:bodyPr/>
          <a:lstStyle/>
          <a:p>
            <a:fld id="{B683C3A9-CE44-46E5-863F-C7B11A08FD43}" type="slidenum">
              <a:rPr lang="en-GB" smtClean="0"/>
              <a:t>9</a:t>
            </a:fld>
            <a:endParaRPr lang="en-GB"/>
          </a:p>
        </p:txBody>
      </p:sp>
    </p:spTree>
    <p:extLst>
      <p:ext uri="{BB962C8B-B14F-4D97-AF65-F5344CB8AC3E}">
        <p14:creationId xmlns:p14="http://schemas.microsoft.com/office/powerpoint/2010/main" val="2654608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aim to launch the first two year-project end of August 2026.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have follow-on funding until 2031 and aim to maximise the potential of the Transforming Access infrastructure by adding new heritage science collections with existing and new institutions and by engaging with significant audiences in order to have impact in research and education. </a:t>
            </a:r>
          </a:p>
          <a:p>
            <a:r>
              <a:rPr lang="en-GB" dirty="0"/>
              <a:t>We aim to recruit two more staff over the summer with jobs to be advertised soon.</a:t>
            </a:r>
          </a:p>
          <a:p>
            <a:r>
              <a:rPr lang="en-GB" dirty="0"/>
              <a:t>If you would be interested to find out more about the infrastructure and whether it might be useful for your heritage science collections please follow us on LinkedIn, </a:t>
            </a:r>
          </a:p>
          <a:p>
            <a:r>
              <a:rPr lang="en-GB" dirty="0"/>
              <a:t>And fill in a form if you would like to be included in further communications</a:t>
            </a:r>
          </a:p>
          <a:p>
            <a:r>
              <a:rPr lang="en-GB" dirty="0">
                <a:solidFill>
                  <a:srgbClr val="FF0000"/>
                </a:solidFill>
              </a:rPr>
              <a:t>Add QR Code ? </a:t>
            </a:r>
          </a:p>
          <a:p>
            <a:r>
              <a:rPr lang="en-GB" dirty="0"/>
              <a:t>Contact: </a:t>
            </a:r>
          </a:p>
          <a:p>
            <a:r>
              <a:rPr lang="en-GB" dirty="0"/>
              <a:t>PI: Mark Jackson </a:t>
            </a:r>
            <a:r>
              <a:rPr lang="en-GB" dirty="0">
                <a:hlinkClick r:id="rId3"/>
              </a:rPr>
              <a:t>m.p.c.jackson@ncl.ac.uk</a:t>
            </a:r>
            <a:r>
              <a:rPr lang="en-GB" dirty="0"/>
              <a:t> </a:t>
            </a:r>
          </a:p>
          <a:p>
            <a:r>
              <a:rPr lang="en-GB" dirty="0"/>
              <a:t>Programme Manager: Sophie Moore </a:t>
            </a:r>
            <a:r>
              <a:rPr lang="en-GB" spc="10" dirty="0">
                <a:solidFill>
                  <a:srgbClr val="FF0000"/>
                </a:solidFill>
                <a:hlinkClick r:id="rId4">
                  <a:extLst>
                    <a:ext uri="{A12FA001-AC4F-418D-AE19-62706E023703}">
                      <ahyp:hlinkClr xmlns:ahyp="http://schemas.microsoft.com/office/drawing/2018/hyperlinkcolor" val="tx"/>
                    </a:ext>
                  </a:extLst>
                </a:hlinkClick>
              </a:rPr>
              <a:t>Transformingaccess@ncl.ac.uk</a:t>
            </a:r>
            <a:r>
              <a:rPr lang="en-GB" spc="10" dirty="0"/>
              <a:t> </a:t>
            </a:r>
            <a:endParaRPr lang="en-GB" dirty="0"/>
          </a:p>
          <a:p>
            <a:endParaRPr lang="en-GB" dirty="0">
              <a:solidFill>
                <a:srgbClr val="FF0000"/>
              </a:solidFill>
            </a:endParaRPr>
          </a:p>
          <a:p>
            <a:endParaRPr lang="en-GB" dirty="0"/>
          </a:p>
        </p:txBody>
      </p:sp>
      <p:sp>
        <p:nvSpPr>
          <p:cNvPr id="4" name="Slide Number Placeholder 3"/>
          <p:cNvSpPr>
            <a:spLocks noGrp="1"/>
          </p:cNvSpPr>
          <p:nvPr>
            <p:ph type="sldNum" sz="quarter" idx="5"/>
          </p:nvPr>
        </p:nvSpPr>
        <p:spPr/>
        <p:txBody>
          <a:bodyPr/>
          <a:lstStyle/>
          <a:p>
            <a:fld id="{B683C3A9-CE44-46E5-863F-C7B11A08FD43}" type="slidenum">
              <a:rPr lang="en-GB" smtClean="0"/>
              <a:t>10</a:t>
            </a:fld>
            <a:endParaRPr lang="en-GB"/>
          </a:p>
        </p:txBody>
      </p:sp>
    </p:spTree>
    <p:extLst>
      <p:ext uri="{BB962C8B-B14F-4D97-AF65-F5344CB8AC3E}">
        <p14:creationId xmlns:p14="http://schemas.microsoft.com/office/powerpoint/2010/main" val="4285232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3ABC5-7BB7-5337-3169-5DA68001E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6EE14-85C1-D9DC-B71B-9359C54DB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B3249-00D5-2477-6F04-83B7334879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AF7F37-64B3-96DD-742C-6A3CA593F1B4}"/>
              </a:ext>
            </a:extLst>
          </p:cNvPr>
          <p:cNvSpPr>
            <a:spLocks noGrp="1"/>
          </p:cNvSpPr>
          <p:nvPr>
            <p:ph type="sldNum" sz="quarter" idx="5"/>
          </p:nvPr>
        </p:nvSpPr>
        <p:spPr/>
        <p:txBody>
          <a:bodyPr/>
          <a:lstStyle/>
          <a:p>
            <a:fld id="{B683C3A9-CE44-46E5-863F-C7B11A08FD43}" type="slidenum">
              <a:rPr lang="en-GB" smtClean="0"/>
              <a:t>11</a:t>
            </a:fld>
            <a:endParaRPr lang="en-GB"/>
          </a:p>
        </p:txBody>
      </p:sp>
    </p:spTree>
    <p:extLst>
      <p:ext uri="{BB962C8B-B14F-4D97-AF65-F5344CB8AC3E}">
        <p14:creationId xmlns:p14="http://schemas.microsoft.com/office/powerpoint/2010/main" val="3907633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CE73-9B3E-7E5F-9700-B410C4DD3B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B2993EB-B5D8-0E13-FF6D-98E37E435F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DAAC4DC-4F2F-1158-BB1C-6B16AF705766}"/>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5" name="Footer Placeholder 4">
            <a:extLst>
              <a:ext uri="{FF2B5EF4-FFF2-40B4-BE49-F238E27FC236}">
                <a16:creationId xmlns:a16="http://schemas.microsoft.com/office/drawing/2014/main" id="{B8D74779-FEDE-BC71-6915-4952007204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B6332B-D251-6EA9-8587-D3FBE6FEBE4C}"/>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241429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412B-6BAD-6C39-4CCD-73A82DDE82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52A4E1-D2DC-648A-F98F-8B9AC758C1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B8659F-7CC3-1A8B-057A-789274C3FC86}"/>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5" name="Footer Placeholder 4">
            <a:extLst>
              <a:ext uri="{FF2B5EF4-FFF2-40B4-BE49-F238E27FC236}">
                <a16:creationId xmlns:a16="http://schemas.microsoft.com/office/drawing/2014/main" id="{F3920615-6774-61DF-6B9E-374531ED76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9347FB-660C-9976-E663-6B79BFF227D2}"/>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1812620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B9AAF-B9A2-9D1A-1CB3-215D396FB1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67F9A4C-35B9-1CC6-0C6C-4C5647F584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5CED0B-C77B-DF6F-5C20-23F6E3A94595}"/>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5" name="Footer Placeholder 4">
            <a:extLst>
              <a:ext uri="{FF2B5EF4-FFF2-40B4-BE49-F238E27FC236}">
                <a16:creationId xmlns:a16="http://schemas.microsoft.com/office/drawing/2014/main" id="{3166048E-D820-C15D-E7EB-18307D5398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B71628-8899-5FEC-E99E-63C9EF47A8DC}"/>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541341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E9247-2609-6932-F404-6F3B2B7246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EEE5CC-8ED3-0ABE-DEFE-550635E3CD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2BF1C8-31DA-0338-70FF-F47F15CFE8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3DC233F-6EBD-1BCB-13A4-D525F0BABA49}"/>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6" name="Footer Placeholder 5">
            <a:extLst>
              <a:ext uri="{FF2B5EF4-FFF2-40B4-BE49-F238E27FC236}">
                <a16:creationId xmlns:a16="http://schemas.microsoft.com/office/drawing/2014/main" id="{CE5E4A1B-1125-F782-7A68-8DEF795CB0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D290E4-02F0-728A-C7BD-FCA4327CEA34}"/>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579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516D8-38E0-BBE2-9C6D-738EE99E06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EE8B8D-8787-DF3B-80C7-33635FE014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D7DCF4-0FF3-F3D0-F53D-77F1511CB0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CDAB2D-8E00-6BBE-A5A6-800C3CAE07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C5580E-1B48-2010-350F-2E334C10CD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5217378-066E-4C9D-ABA9-353619D1B934}"/>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8" name="Footer Placeholder 7">
            <a:extLst>
              <a:ext uri="{FF2B5EF4-FFF2-40B4-BE49-F238E27FC236}">
                <a16:creationId xmlns:a16="http://schemas.microsoft.com/office/drawing/2014/main" id="{08DB4E5B-4746-B3F7-9EF9-F7CFB75617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19849C3-A83A-58AC-85E6-C873A139DAD2}"/>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292147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DDC40-F8D2-1EDF-3F7E-999C4A23E9A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7F88F5B-7439-98D6-31E9-D6D1C631017C}"/>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4" name="Footer Placeholder 3">
            <a:extLst>
              <a:ext uri="{FF2B5EF4-FFF2-40B4-BE49-F238E27FC236}">
                <a16:creationId xmlns:a16="http://schemas.microsoft.com/office/drawing/2014/main" id="{FB6C1A18-EF85-B017-9052-798A7DA3D1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4D7B4C5-6CA8-9DA6-86D6-CCEC384843CB}"/>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3496334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48B8D-3981-335D-C859-D32F99237D9B}"/>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3" name="Footer Placeholder 2">
            <a:extLst>
              <a:ext uri="{FF2B5EF4-FFF2-40B4-BE49-F238E27FC236}">
                <a16:creationId xmlns:a16="http://schemas.microsoft.com/office/drawing/2014/main" id="{4678320B-C2F4-6AF9-8935-1F571E11998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92AB482-27D2-65F7-CC06-312B5D0D1F86}"/>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116364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D0F35-5083-62AC-69B9-B6654CADB3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142AE9F-3378-2AEC-8ECA-9F8A5F043E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DB2AD6-55CB-3291-E996-00987ACE5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E63728-754D-76A6-EF35-9E09B309D88A}"/>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6" name="Footer Placeholder 5">
            <a:extLst>
              <a:ext uri="{FF2B5EF4-FFF2-40B4-BE49-F238E27FC236}">
                <a16:creationId xmlns:a16="http://schemas.microsoft.com/office/drawing/2014/main" id="{BE818005-B57A-A55F-D840-D0B59E4682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7C974F-85FF-A164-519A-FA96AAB24F67}"/>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2013172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FD537-26D6-5B4F-D84B-B7B6BF8BC4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362052B-8B9F-C648-9083-8C88B5AED7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CF6F86D-6BE4-767B-5ABE-0A2E924F18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963C18-6E88-8A20-87AA-04234E08DC68}"/>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6" name="Footer Placeholder 5">
            <a:extLst>
              <a:ext uri="{FF2B5EF4-FFF2-40B4-BE49-F238E27FC236}">
                <a16:creationId xmlns:a16="http://schemas.microsoft.com/office/drawing/2014/main" id="{4062F228-BDF9-4B80-35ED-AA3CAA1AD7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33CD15-C5E3-CFC6-3620-220FB0213291}"/>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105702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6E6EA-1605-201A-C676-1598E95FAE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F368BA-08D6-A60F-72B3-5E6857F67A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D45ED4-6534-BA29-BF17-000CEB96B1D7}"/>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5" name="Footer Placeholder 4">
            <a:extLst>
              <a:ext uri="{FF2B5EF4-FFF2-40B4-BE49-F238E27FC236}">
                <a16:creationId xmlns:a16="http://schemas.microsoft.com/office/drawing/2014/main" id="{98F91862-E68F-128C-610F-8E892C5BC4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2FA5D1-38FB-526F-2D0E-6B6F34F91DF4}"/>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2466789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C2B993-37BF-08E6-1C29-208DBB8C72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CE58B6-550F-460B-7CA6-D7078604D9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7BE6C5-6CE9-0F34-76F9-5859CA522D63}"/>
              </a:ext>
            </a:extLst>
          </p:cNvPr>
          <p:cNvSpPr>
            <a:spLocks noGrp="1"/>
          </p:cNvSpPr>
          <p:nvPr>
            <p:ph type="dt" sz="half" idx="10"/>
          </p:nvPr>
        </p:nvSpPr>
        <p:spPr/>
        <p:txBody>
          <a:bodyPr/>
          <a:lstStyle/>
          <a:p>
            <a:fld id="{6AC6022E-0F18-469A-A9FA-44FEB9947188}" type="datetimeFigureOut">
              <a:rPr lang="en-GB" smtClean="0"/>
              <a:t>07/07/2026</a:t>
            </a:fld>
            <a:endParaRPr lang="en-GB"/>
          </a:p>
        </p:txBody>
      </p:sp>
      <p:sp>
        <p:nvSpPr>
          <p:cNvPr id="5" name="Footer Placeholder 4">
            <a:extLst>
              <a:ext uri="{FF2B5EF4-FFF2-40B4-BE49-F238E27FC236}">
                <a16:creationId xmlns:a16="http://schemas.microsoft.com/office/drawing/2014/main" id="{947B4CC6-730F-EBE7-6EC0-45809BCB2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94E966-93AD-F6A1-8227-8AE4CF4281BA}"/>
              </a:ext>
            </a:extLst>
          </p:cNvPr>
          <p:cNvSpPr>
            <a:spLocks noGrp="1"/>
          </p:cNvSpPr>
          <p:nvPr>
            <p:ph type="sldNum" sz="quarter" idx="12"/>
          </p:nvPr>
        </p:nvSpPr>
        <p:spPr/>
        <p:txBody>
          <a:bodyPr/>
          <a:lstStyle/>
          <a:p>
            <a:fld id="{E19B82F7-6F26-4684-A560-2D80470170AE}" type="slidenum">
              <a:rPr lang="en-GB" smtClean="0"/>
              <a:t>‹#›</a:t>
            </a:fld>
            <a:endParaRPr lang="en-GB"/>
          </a:p>
        </p:txBody>
      </p:sp>
    </p:spTree>
    <p:extLst>
      <p:ext uri="{BB962C8B-B14F-4D97-AF65-F5344CB8AC3E}">
        <p14:creationId xmlns:p14="http://schemas.microsoft.com/office/powerpoint/2010/main" val="3622416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L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829679-9942-77AF-4C6B-55AA077C5DC6}"/>
              </a:ext>
            </a:extLst>
          </p:cNvPr>
          <p:cNvSpPr/>
          <p:nvPr userDrawn="1"/>
        </p:nvSpPr>
        <p:spPr>
          <a:xfrm>
            <a:off x="0" y="0"/>
            <a:ext cx="12192000" cy="6858000"/>
          </a:xfrm>
          <a:prstGeom prst="rect">
            <a:avLst/>
          </a:prstGeom>
          <a:gradFill flip="none" rotWithShape="1">
            <a:gsLst>
              <a:gs pos="50000">
                <a:srgbClr val="004273"/>
              </a:gs>
              <a:gs pos="0">
                <a:srgbClr val="003050"/>
              </a:gs>
              <a:gs pos="100000">
                <a:srgbClr val="0091CE"/>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erailed"/>
              <a:ea typeface="+mn-ea"/>
              <a:cs typeface="+mn-cs"/>
            </a:endParaRPr>
          </a:p>
        </p:txBody>
      </p:sp>
      <p:sp>
        <p:nvSpPr>
          <p:cNvPr id="10" name="Rectangle 9">
            <a:extLst>
              <a:ext uri="{FF2B5EF4-FFF2-40B4-BE49-F238E27FC236}">
                <a16:creationId xmlns:a16="http://schemas.microsoft.com/office/drawing/2014/main" id="{CC33804A-E475-4620-90BA-14C7236A9E30}"/>
              </a:ext>
            </a:extLst>
          </p:cNvPr>
          <p:cNvSpPr>
            <a:spLocks noGrp="1" noRot="1" noMove="1" noResize="1" noEditPoints="1" noAdjustHandles="1" noChangeArrowheads="1" noChangeShapeType="1"/>
          </p:cNvSpPr>
          <p:nvPr userDrawn="1"/>
        </p:nvSpPr>
        <p:spPr>
          <a:xfrm>
            <a:off x="0" y="6294704"/>
            <a:ext cx="12192000" cy="574476"/>
          </a:xfrm>
          <a:prstGeom prst="rect">
            <a:avLst/>
          </a:prstGeom>
          <a:solidFill>
            <a:srgbClr val="003A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92136"/>
              </a:solidFill>
              <a:effectLst/>
              <a:uLnTx/>
              <a:uFillTx/>
              <a:latin typeface="Derailed"/>
              <a:ea typeface="+mn-ea"/>
              <a:cs typeface="+mn-cs"/>
            </a:endParaRPr>
          </a:p>
        </p:txBody>
      </p:sp>
      <p:sp>
        <p:nvSpPr>
          <p:cNvPr id="2" name="Title 1">
            <a:extLst>
              <a:ext uri="{FF2B5EF4-FFF2-40B4-BE49-F238E27FC236}">
                <a16:creationId xmlns:a16="http://schemas.microsoft.com/office/drawing/2014/main" id="{336C9D99-1ADC-64D8-DC9D-FA1FF5D9BD0A}"/>
              </a:ext>
            </a:extLst>
          </p:cNvPr>
          <p:cNvSpPr>
            <a:spLocks noGrp="1"/>
          </p:cNvSpPr>
          <p:nvPr>
            <p:ph type="ctrTitle"/>
          </p:nvPr>
        </p:nvSpPr>
        <p:spPr>
          <a:xfrm>
            <a:off x="1524000" y="1484313"/>
            <a:ext cx="9143996" cy="2387600"/>
          </a:xfrm>
          <a:prstGeom prst="rect">
            <a:avLst/>
          </a:prstGeom>
        </p:spPr>
        <p:txBody>
          <a:bodyPr anchor="b">
            <a:normAutofit/>
          </a:bodyPr>
          <a:lstStyle>
            <a:lvl1pPr algn="l">
              <a:defRPr sz="48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5A82C5F-DE69-51CD-03F2-48A48F63F946}"/>
              </a:ext>
            </a:extLst>
          </p:cNvPr>
          <p:cNvSpPr>
            <a:spLocks noGrp="1"/>
          </p:cNvSpPr>
          <p:nvPr>
            <p:ph type="subTitle" idx="1"/>
          </p:nvPr>
        </p:nvSpPr>
        <p:spPr>
          <a:xfrm>
            <a:off x="1524001" y="3997888"/>
            <a:ext cx="5819774" cy="767661"/>
          </a:xfrm>
          <a:prstGeom prst="rect">
            <a:avLst/>
          </a:prstGeom>
        </p:spPr>
        <p:txBody>
          <a:bodyPr anchor="b">
            <a:normAutofit/>
          </a:bodyPr>
          <a:lstStyle>
            <a:lvl1pPr marL="0" indent="0" algn="l">
              <a:buNone/>
              <a:defRPr sz="2400">
                <a:solidFill>
                  <a:schemeClr val="bg1"/>
                </a:solidFill>
                <a:latin typeface="Derailed Light" panose="020B0403030101060003" pitchFamily="34" charset="0"/>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en-GB"/>
          </a:p>
        </p:txBody>
      </p:sp>
      <p:cxnSp>
        <p:nvCxnSpPr>
          <p:cNvPr id="8" name="Straight Connector 7">
            <a:extLst>
              <a:ext uri="{FF2B5EF4-FFF2-40B4-BE49-F238E27FC236}">
                <a16:creationId xmlns:a16="http://schemas.microsoft.com/office/drawing/2014/main" id="{FA82FD9D-1C0E-9822-A174-49DB57823D43}"/>
              </a:ext>
            </a:extLst>
          </p:cNvPr>
          <p:cNvCxnSpPr>
            <a:cxnSpLocks/>
          </p:cNvCxnSpPr>
          <p:nvPr userDrawn="1"/>
        </p:nvCxnSpPr>
        <p:spPr>
          <a:xfrm flipV="1">
            <a:off x="912448" y="0"/>
            <a:ext cx="0" cy="4727448"/>
          </a:xfrm>
          <a:prstGeom prst="line">
            <a:avLst/>
          </a:prstGeom>
          <a:ln w="127000">
            <a:solidFill>
              <a:srgbClr val="C9213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B688D38-3E3E-98A2-916D-CE3DBC928A9B}"/>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711663" y="378192"/>
            <a:ext cx="1912677" cy="543265"/>
          </a:xfrm>
          <a:prstGeom prst="rect">
            <a:avLst/>
          </a:prstGeom>
        </p:spPr>
      </p:pic>
      <p:sp>
        <p:nvSpPr>
          <p:cNvPr id="11" name="TextBox 10">
            <a:extLst>
              <a:ext uri="{FF2B5EF4-FFF2-40B4-BE49-F238E27FC236}">
                <a16:creationId xmlns:a16="http://schemas.microsoft.com/office/drawing/2014/main" id="{3792C4E1-CA3C-BE4B-A9BA-E62C792EE9AF}"/>
              </a:ext>
            </a:extLst>
          </p:cNvPr>
          <p:cNvSpPr txBox="1"/>
          <p:nvPr userDrawn="1"/>
        </p:nvSpPr>
        <p:spPr>
          <a:xfrm>
            <a:off x="8289524" y="6402456"/>
            <a:ext cx="34313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Derailed" panose="020B0503030101060003" pitchFamily="34" charset="77"/>
                <a:ea typeface="+mn-ea"/>
                <a:cs typeface="+mn-cs"/>
              </a:rPr>
              <a:t>   From Newcastle. For the world.</a:t>
            </a:r>
          </a:p>
        </p:txBody>
      </p:sp>
      <p:pic>
        <p:nvPicPr>
          <p:cNvPr id="12" name="Graphic 11">
            <a:extLst>
              <a:ext uri="{FF2B5EF4-FFF2-40B4-BE49-F238E27FC236}">
                <a16:creationId xmlns:a16="http://schemas.microsoft.com/office/drawing/2014/main" id="{5EC53B4B-19F5-5EA5-5BB0-CF96047688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04804" y="1133422"/>
            <a:ext cx="8519068" cy="6021401"/>
          </a:xfrm>
          <a:prstGeom prst="rect">
            <a:avLst/>
          </a:prstGeom>
        </p:spPr>
      </p:pic>
      <p:sp>
        <p:nvSpPr>
          <p:cNvPr id="13" name="Date Placeholder 3">
            <a:extLst>
              <a:ext uri="{FF2B5EF4-FFF2-40B4-BE49-F238E27FC236}">
                <a16:creationId xmlns:a16="http://schemas.microsoft.com/office/drawing/2014/main" id="{53C654B7-6766-3D0F-0761-3DA493BE7262}"/>
              </a:ext>
            </a:extLst>
          </p:cNvPr>
          <p:cNvSpPr>
            <a:spLocks noGrp="1"/>
          </p:cNvSpPr>
          <p:nvPr>
            <p:ph type="dt" sz="half" idx="14"/>
          </p:nvPr>
        </p:nvSpPr>
        <p:spPr>
          <a:xfrm>
            <a:off x="6276975" y="6404474"/>
            <a:ext cx="1362075" cy="365125"/>
          </a:xfrm>
          <a:prstGeom prst="rect">
            <a:avLst/>
          </a:prstGeom>
        </p:spPr>
        <p:txBody>
          <a:bodyPr/>
          <a:lstStyle>
            <a:lvl1pPr>
              <a:defRPr>
                <a:solidFill>
                  <a:schemeClr val="accent1">
                    <a:lumMod val="40000"/>
                    <a:lumOff val="6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A252497-302E-4D64-8C0F-03D753052451}" type="datetimeFigureOut">
              <a:rPr kumimoji="0" lang="en-GB" sz="1400" b="0" i="0" u="none" strike="noStrike" kern="1200" cap="none" spc="0" normalizeH="0" baseline="0" noProof="0" smtClean="0">
                <a:ln>
                  <a:noFill/>
                </a:ln>
                <a:solidFill>
                  <a:srgbClr val="0073BC">
                    <a:lumMod val="40000"/>
                    <a:lumOff val="60000"/>
                  </a:srgbClr>
                </a:solidFill>
                <a:effectLst/>
                <a:uLnTx/>
                <a:uFillTx/>
                <a:latin typeface="Deraile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07/07/2026</a:t>
            </a:fld>
            <a:endParaRPr kumimoji="0" lang="en-GB" sz="1400" b="0" i="0" u="none" strike="noStrike" kern="1200" cap="none" spc="0" normalizeH="0" baseline="0" noProof="0" dirty="0">
              <a:ln>
                <a:noFill/>
              </a:ln>
              <a:solidFill>
                <a:srgbClr val="0073BC">
                  <a:lumMod val="40000"/>
                  <a:lumOff val="60000"/>
                </a:srgbClr>
              </a:solidFill>
              <a:effectLst/>
              <a:uLnTx/>
              <a:uFillTx/>
              <a:latin typeface="Derailed"/>
              <a:ea typeface="+mn-ea"/>
              <a:cs typeface="+mn-cs"/>
            </a:endParaRPr>
          </a:p>
        </p:txBody>
      </p:sp>
      <p:sp>
        <p:nvSpPr>
          <p:cNvPr id="14" name="Footer Placeholder 4">
            <a:extLst>
              <a:ext uri="{FF2B5EF4-FFF2-40B4-BE49-F238E27FC236}">
                <a16:creationId xmlns:a16="http://schemas.microsoft.com/office/drawing/2014/main" id="{7C05CB58-6641-DEC5-AF57-2FBCD650A6E3}"/>
              </a:ext>
            </a:extLst>
          </p:cNvPr>
          <p:cNvSpPr>
            <a:spLocks noGrp="1"/>
          </p:cNvSpPr>
          <p:nvPr>
            <p:ph type="ftr" sz="quarter" idx="15"/>
          </p:nvPr>
        </p:nvSpPr>
        <p:spPr>
          <a:xfrm>
            <a:off x="1468185" y="6404474"/>
            <a:ext cx="4671359" cy="365125"/>
          </a:xfrm>
          <a:prstGeom prst="rect">
            <a:avLst/>
          </a:prstGeom>
        </p:spPr>
        <p:txBody>
          <a:bodyPr/>
          <a:lstStyle>
            <a:lvl1pPr algn="l">
              <a:defRPr>
                <a:solidFill>
                  <a:schemeClr val="accent1">
                    <a:lumMod val="40000"/>
                    <a:lumOff val="6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73BC">
                  <a:lumMod val="40000"/>
                  <a:lumOff val="60000"/>
                </a:srgbClr>
              </a:solidFill>
              <a:effectLst/>
              <a:uLnTx/>
              <a:uFillTx/>
              <a:latin typeface="Derailed"/>
              <a:ea typeface="+mn-ea"/>
              <a:cs typeface="+mn-cs"/>
            </a:endParaRPr>
          </a:p>
        </p:txBody>
      </p:sp>
      <p:sp>
        <p:nvSpPr>
          <p:cNvPr id="15" name="Slide Number Placeholder 5">
            <a:extLst>
              <a:ext uri="{FF2B5EF4-FFF2-40B4-BE49-F238E27FC236}">
                <a16:creationId xmlns:a16="http://schemas.microsoft.com/office/drawing/2014/main" id="{3CFD1703-27C2-D68D-E30C-1A6C05735858}"/>
              </a:ext>
            </a:extLst>
          </p:cNvPr>
          <p:cNvSpPr>
            <a:spLocks noGrp="1"/>
          </p:cNvSpPr>
          <p:nvPr>
            <p:ph type="sldNum" sz="quarter" idx="16"/>
          </p:nvPr>
        </p:nvSpPr>
        <p:spPr>
          <a:xfrm>
            <a:off x="525212" y="6404475"/>
            <a:ext cx="772910" cy="365125"/>
          </a:xfrm>
          <a:prstGeom prst="rect">
            <a:avLst/>
          </a:prstGeom>
        </p:spPr>
        <p:txBody>
          <a:bodyPr/>
          <a:lstStyle>
            <a:lvl1pPr algn="l">
              <a:defRPr>
                <a:solidFill>
                  <a:schemeClr val="accent1">
                    <a:lumMod val="40000"/>
                    <a:lumOff val="6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1FA375E-B0AD-4EAB-A626-FE81862A3FF2}" type="slidenum">
              <a:rPr kumimoji="0" lang="en-GB" sz="1400" b="0" i="0" u="none" strike="noStrike" kern="1200" cap="none" spc="0" normalizeH="0" baseline="0" noProof="0" smtClean="0">
                <a:ln>
                  <a:noFill/>
                </a:ln>
                <a:solidFill>
                  <a:srgbClr val="0073BC">
                    <a:lumMod val="40000"/>
                    <a:lumOff val="60000"/>
                  </a:srgbClr>
                </a:solidFill>
                <a:effectLst/>
                <a:uLnTx/>
                <a:uFillTx/>
                <a:latin typeface="Deraile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400" b="0" i="0" u="none" strike="noStrike" kern="1200" cap="none" spc="0" normalizeH="0" baseline="0" noProof="0" dirty="0">
              <a:ln>
                <a:noFill/>
              </a:ln>
              <a:solidFill>
                <a:srgbClr val="0073BC">
                  <a:lumMod val="40000"/>
                  <a:lumOff val="60000"/>
                </a:srgbClr>
              </a:solidFill>
              <a:effectLst/>
              <a:uLnTx/>
              <a:uFillTx/>
              <a:latin typeface="Derailed"/>
              <a:ea typeface="+mn-ea"/>
              <a:cs typeface="+mn-cs"/>
            </a:endParaRPr>
          </a:p>
        </p:txBody>
      </p:sp>
    </p:spTree>
    <p:extLst>
      <p:ext uri="{BB962C8B-B14F-4D97-AF65-F5344CB8AC3E}">
        <p14:creationId xmlns:p14="http://schemas.microsoft.com/office/powerpoint/2010/main" val="236130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08333E-7 4.07407E-6 L 2.08333E-7 -0.70394 " pathEditMode="relative" rAng="0" ptsTypes="AA">
                                      <p:cBhvr>
                                        <p:cTn id="6" dur="3000" spd="-100000" fill="hold"/>
                                        <p:tgtEl>
                                          <p:spTgt spid="8"/>
                                        </p:tgtEl>
                                        <p:attrNameLst>
                                          <p:attrName>ppt_x</p:attrName>
                                          <p:attrName>ppt_y</p:attrName>
                                        </p:attrNameLst>
                                      </p:cBhvr>
                                      <p:rCtr x="0" y="-35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White Title and Content">
    <p:spTree>
      <p:nvGrpSpPr>
        <p:cNvPr id="1" name=""/>
        <p:cNvGrpSpPr/>
        <p:nvPr/>
      </p:nvGrpSpPr>
      <p:grpSpPr>
        <a:xfrm>
          <a:off x="0" y="0"/>
          <a:ext cx="0" cy="0"/>
          <a:chOff x="0" y="0"/>
          <a:chExt cx="0" cy="0"/>
        </a:xfrm>
      </p:grpSpPr>
      <p:sp>
        <p:nvSpPr>
          <p:cNvPr id="15" name="Title Placeholder 25">
            <a:extLst>
              <a:ext uri="{FF2B5EF4-FFF2-40B4-BE49-F238E27FC236}">
                <a16:creationId xmlns:a16="http://schemas.microsoft.com/office/drawing/2014/main" id="{6108BDAC-53BD-C9D3-45E4-9954D1F7FC61}"/>
              </a:ext>
            </a:extLst>
          </p:cNvPr>
          <p:cNvSpPr>
            <a:spLocks noGrp="1"/>
          </p:cNvSpPr>
          <p:nvPr>
            <p:ph type="title"/>
          </p:nvPr>
        </p:nvSpPr>
        <p:spPr>
          <a:xfrm>
            <a:off x="520566" y="807030"/>
            <a:ext cx="10515600" cy="88365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8AFE1BCA-057F-6E1D-A798-7BA1A68F8A7B}"/>
              </a:ext>
            </a:extLst>
          </p:cNvPr>
          <p:cNvSpPr>
            <a:spLocks noGrp="1"/>
          </p:cNvSpPr>
          <p:nvPr>
            <p:ph sz="quarter" idx="10"/>
          </p:nvPr>
        </p:nvSpPr>
        <p:spPr>
          <a:xfrm>
            <a:off x="520701" y="1857374"/>
            <a:ext cx="11074670" cy="41935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Date Placeholder 3">
            <a:extLst>
              <a:ext uri="{FF2B5EF4-FFF2-40B4-BE49-F238E27FC236}">
                <a16:creationId xmlns:a16="http://schemas.microsoft.com/office/drawing/2014/main" id="{7670CF57-D16D-8515-14B1-03E6778D1372}"/>
              </a:ext>
            </a:extLst>
          </p:cNvPr>
          <p:cNvSpPr>
            <a:spLocks noGrp="1"/>
          </p:cNvSpPr>
          <p:nvPr>
            <p:ph type="dt" sz="half" idx="14"/>
          </p:nvPr>
        </p:nvSpPr>
        <p:spPr>
          <a:xfrm>
            <a:off x="6276975" y="6404474"/>
            <a:ext cx="1362075" cy="365125"/>
          </a:xfrm>
          <a:prstGeom prst="rect">
            <a:avLst/>
          </a:prstGeom>
        </p:spPr>
        <p:txBody>
          <a:bodyPr/>
          <a:lstStyle>
            <a:lvl1pPr>
              <a:defRPr>
                <a:solidFill>
                  <a:schemeClr val="accent1">
                    <a:lumMod val="40000"/>
                    <a:lumOff val="6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A252497-302E-4D64-8C0F-03D753052451}" type="datetimeFigureOut">
              <a:rPr kumimoji="0" lang="en-GB" sz="1400" b="0" i="0" u="none" strike="noStrike" kern="1200" cap="none" spc="0" normalizeH="0" baseline="0" noProof="0" smtClean="0">
                <a:ln>
                  <a:noFill/>
                </a:ln>
                <a:solidFill>
                  <a:srgbClr val="0073BC">
                    <a:lumMod val="40000"/>
                    <a:lumOff val="60000"/>
                  </a:srgbClr>
                </a:solidFill>
                <a:effectLst/>
                <a:uLnTx/>
                <a:uFillTx/>
                <a:latin typeface="Deraile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07/07/2026</a:t>
            </a:fld>
            <a:endParaRPr kumimoji="0" lang="en-GB" sz="1400" b="0" i="0" u="none" strike="noStrike" kern="1200" cap="none" spc="0" normalizeH="0" baseline="0" noProof="0" dirty="0">
              <a:ln>
                <a:noFill/>
              </a:ln>
              <a:solidFill>
                <a:srgbClr val="0073BC">
                  <a:lumMod val="40000"/>
                  <a:lumOff val="60000"/>
                </a:srgbClr>
              </a:solidFill>
              <a:effectLst/>
              <a:uLnTx/>
              <a:uFillTx/>
              <a:latin typeface="Derailed"/>
              <a:ea typeface="+mn-ea"/>
              <a:cs typeface="+mn-cs"/>
            </a:endParaRPr>
          </a:p>
        </p:txBody>
      </p:sp>
      <p:sp>
        <p:nvSpPr>
          <p:cNvPr id="5" name="Footer Placeholder 4">
            <a:extLst>
              <a:ext uri="{FF2B5EF4-FFF2-40B4-BE49-F238E27FC236}">
                <a16:creationId xmlns:a16="http://schemas.microsoft.com/office/drawing/2014/main" id="{8D3F9AD8-B58E-EE4F-3EB3-FD7F53F56D9E}"/>
              </a:ext>
            </a:extLst>
          </p:cNvPr>
          <p:cNvSpPr>
            <a:spLocks noGrp="1"/>
          </p:cNvSpPr>
          <p:nvPr>
            <p:ph type="ftr" sz="quarter" idx="15"/>
          </p:nvPr>
        </p:nvSpPr>
        <p:spPr>
          <a:xfrm>
            <a:off x="1468185" y="6404474"/>
            <a:ext cx="4671359" cy="365125"/>
          </a:xfrm>
          <a:prstGeom prst="rect">
            <a:avLst/>
          </a:prstGeom>
        </p:spPr>
        <p:txBody>
          <a:bodyPr/>
          <a:lstStyle>
            <a:lvl1pPr algn="l">
              <a:defRPr>
                <a:solidFill>
                  <a:schemeClr val="accent1">
                    <a:lumMod val="40000"/>
                    <a:lumOff val="6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73BC">
                  <a:lumMod val="40000"/>
                  <a:lumOff val="60000"/>
                </a:srgbClr>
              </a:solidFill>
              <a:effectLst/>
              <a:uLnTx/>
              <a:uFillTx/>
              <a:latin typeface="Derailed"/>
              <a:ea typeface="+mn-ea"/>
              <a:cs typeface="+mn-cs"/>
            </a:endParaRPr>
          </a:p>
        </p:txBody>
      </p:sp>
      <p:sp>
        <p:nvSpPr>
          <p:cNvPr id="6" name="Slide Number Placeholder 5">
            <a:extLst>
              <a:ext uri="{FF2B5EF4-FFF2-40B4-BE49-F238E27FC236}">
                <a16:creationId xmlns:a16="http://schemas.microsoft.com/office/drawing/2014/main" id="{04D48C7E-E8AC-CDE1-4233-3BC9E960C0DB}"/>
              </a:ext>
            </a:extLst>
          </p:cNvPr>
          <p:cNvSpPr>
            <a:spLocks noGrp="1"/>
          </p:cNvSpPr>
          <p:nvPr>
            <p:ph type="sldNum" sz="quarter" idx="16"/>
          </p:nvPr>
        </p:nvSpPr>
        <p:spPr>
          <a:xfrm>
            <a:off x="525212" y="6404475"/>
            <a:ext cx="772910" cy="365125"/>
          </a:xfrm>
          <a:prstGeom prst="rect">
            <a:avLst/>
          </a:prstGeom>
        </p:spPr>
        <p:txBody>
          <a:bodyPr/>
          <a:lstStyle>
            <a:lvl1pPr algn="l">
              <a:defRPr>
                <a:solidFill>
                  <a:schemeClr val="accent1">
                    <a:lumMod val="40000"/>
                    <a:lumOff val="6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1FA375E-B0AD-4EAB-A626-FE81862A3FF2}" type="slidenum">
              <a:rPr kumimoji="0" lang="en-GB" sz="1400" b="0" i="0" u="none" strike="noStrike" kern="1200" cap="none" spc="0" normalizeH="0" baseline="0" noProof="0" smtClean="0">
                <a:ln>
                  <a:noFill/>
                </a:ln>
                <a:solidFill>
                  <a:srgbClr val="0073BC">
                    <a:lumMod val="40000"/>
                    <a:lumOff val="60000"/>
                  </a:srgbClr>
                </a:solidFill>
                <a:effectLst/>
                <a:uLnTx/>
                <a:uFillTx/>
                <a:latin typeface="Deraile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400" b="0" i="0" u="none" strike="noStrike" kern="1200" cap="none" spc="0" normalizeH="0" baseline="0" noProof="0" dirty="0">
              <a:ln>
                <a:noFill/>
              </a:ln>
              <a:solidFill>
                <a:srgbClr val="0073BC">
                  <a:lumMod val="40000"/>
                  <a:lumOff val="60000"/>
                </a:srgbClr>
              </a:solidFill>
              <a:effectLst/>
              <a:uLnTx/>
              <a:uFillTx/>
              <a:latin typeface="Derailed"/>
              <a:ea typeface="+mn-ea"/>
              <a:cs typeface="+mn-cs"/>
            </a:endParaRPr>
          </a:p>
        </p:txBody>
      </p:sp>
      <p:sp>
        <p:nvSpPr>
          <p:cNvPr id="7" name="Text Placeholder 7">
            <a:extLst>
              <a:ext uri="{FF2B5EF4-FFF2-40B4-BE49-F238E27FC236}">
                <a16:creationId xmlns:a16="http://schemas.microsoft.com/office/drawing/2014/main" id="{15370308-87DB-F072-D5C9-25406B5AF881}"/>
              </a:ext>
            </a:extLst>
          </p:cNvPr>
          <p:cNvSpPr>
            <a:spLocks noGrp="1"/>
          </p:cNvSpPr>
          <p:nvPr>
            <p:ph type="body" sz="quarter" idx="17" hasCustomPrompt="1"/>
          </p:nvPr>
        </p:nvSpPr>
        <p:spPr>
          <a:xfrm>
            <a:off x="520571" y="186311"/>
            <a:ext cx="9045575" cy="422275"/>
          </a:xfrm>
        </p:spPr>
        <p:txBody>
          <a:bodyPr anchor="ctr">
            <a:noAutofit/>
          </a:bodyPr>
          <a:lstStyle>
            <a:lvl1pPr marL="0" indent="0">
              <a:buFont typeface="Arial" panose="020B0604020202020204" pitchFamily="34" charset="0"/>
              <a:buNone/>
              <a:defRPr sz="2400">
                <a:solidFill>
                  <a:schemeClr val="tx2"/>
                </a:solidFill>
                <a:latin typeface="Derailed Light" panose="020B0403030101060003" pitchFamily="34" charset="0"/>
              </a:defRPr>
            </a:lvl1pPr>
            <a:lvl2pPr marL="457205" indent="0">
              <a:buNone/>
              <a:defRPr/>
            </a:lvl2pPr>
            <a:lvl3pPr marL="914411" indent="0">
              <a:buNone/>
              <a:defRPr/>
            </a:lvl3pPr>
            <a:lvl4pPr marL="1371617" indent="0">
              <a:buNone/>
              <a:defRPr/>
            </a:lvl4pPr>
            <a:lvl5pPr marL="1828823" indent="0">
              <a:buNone/>
              <a:defRPr/>
            </a:lvl5pPr>
          </a:lstStyle>
          <a:p>
            <a:pPr lvl="0"/>
            <a:r>
              <a:rPr lang="en-US" dirty="0"/>
              <a:t>Presentation Name</a:t>
            </a:r>
            <a:endParaRPr lang="en-GB" dirty="0"/>
          </a:p>
        </p:txBody>
      </p:sp>
    </p:spTree>
    <p:extLst>
      <p:ext uri="{BB962C8B-B14F-4D97-AF65-F5344CB8AC3E}">
        <p14:creationId xmlns:p14="http://schemas.microsoft.com/office/powerpoint/2010/main" val="3808410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BD8FC7-13E8-88A6-7F8A-54031AE1739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947024D-D54F-4D71-94A5-CB8A0FC53227}"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A39E350B-3CFE-BC79-92CA-69E73267D82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E1FC392-87A1-5FDA-673E-52EA69E065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E77C42-C350-43BB-B975-CE9FE02CD55A}"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957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B0F642-1910-8FA9-B460-59FD9D3D3A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9CEB8B-80F7-90A3-95D9-E0B4B50113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E9CE15-A8FC-CD87-5C0F-C08FFAD6D2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C6022E-0F18-469A-A9FA-44FEB9947188}" type="datetimeFigureOut">
              <a:rPr lang="en-GB" smtClean="0"/>
              <a:t>07/07/2026</a:t>
            </a:fld>
            <a:endParaRPr lang="en-GB"/>
          </a:p>
        </p:txBody>
      </p:sp>
      <p:sp>
        <p:nvSpPr>
          <p:cNvPr id="5" name="Footer Placeholder 4">
            <a:extLst>
              <a:ext uri="{FF2B5EF4-FFF2-40B4-BE49-F238E27FC236}">
                <a16:creationId xmlns:a16="http://schemas.microsoft.com/office/drawing/2014/main" id="{7227CA48-A825-E434-4B59-ADC959CC46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6FEA16A-687C-DE05-D53B-68A481AFB5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9B82F7-6F26-4684-A560-2D80470170AE}" type="slidenum">
              <a:rPr lang="en-GB" smtClean="0"/>
              <a:t>‹#›</a:t>
            </a:fld>
            <a:endParaRPr lang="en-GB"/>
          </a:p>
        </p:txBody>
      </p:sp>
    </p:spTree>
    <p:extLst>
      <p:ext uri="{BB962C8B-B14F-4D97-AF65-F5344CB8AC3E}">
        <p14:creationId xmlns:p14="http://schemas.microsoft.com/office/powerpoint/2010/main" val="2029763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66D4B61-A653-0CA6-1246-0BAB948E92CB}"/>
              </a:ext>
            </a:extLst>
          </p:cNvPr>
          <p:cNvSpPr/>
          <p:nvPr userDrawn="1"/>
        </p:nvSpPr>
        <p:spPr>
          <a:xfrm>
            <a:off x="577516" y="6233298"/>
            <a:ext cx="11046820" cy="69965"/>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C92136"/>
              </a:solidFill>
            </a:endParaRPr>
          </a:p>
        </p:txBody>
      </p:sp>
      <p:cxnSp>
        <p:nvCxnSpPr>
          <p:cNvPr id="12" name="Straight Connector 11">
            <a:extLst>
              <a:ext uri="{FF2B5EF4-FFF2-40B4-BE49-F238E27FC236}">
                <a16:creationId xmlns:a16="http://schemas.microsoft.com/office/drawing/2014/main" id="{6BC4B93E-1B6C-1D6F-25CD-4CB806A44D04}"/>
              </a:ext>
            </a:extLst>
          </p:cNvPr>
          <p:cNvCxnSpPr>
            <a:cxnSpLocks/>
          </p:cNvCxnSpPr>
          <p:nvPr userDrawn="1"/>
        </p:nvCxnSpPr>
        <p:spPr>
          <a:xfrm flipH="1">
            <a:off x="577516" y="685800"/>
            <a:ext cx="11046820" cy="0"/>
          </a:xfrm>
          <a:prstGeom prst="line">
            <a:avLst/>
          </a:prstGeom>
          <a:ln w="3175"/>
        </p:spPr>
        <p:style>
          <a:lnRef idx="1">
            <a:schemeClr val="accent1"/>
          </a:lnRef>
          <a:fillRef idx="0">
            <a:schemeClr val="accent1"/>
          </a:fillRef>
          <a:effectRef idx="0">
            <a:schemeClr val="accent1"/>
          </a:effectRef>
          <a:fontRef idx="minor">
            <a:schemeClr val="tx1"/>
          </a:fontRef>
        </p:style>
      </p:cxnSp>
      <p:pic>
        <p:nvPicPr>
          <p:cNvPr id="23" name="Graphic 22">
            <a:extLst>
              <a:ext uri="{FF2B5EF4-FFF2-40B4-BE49-F238E27FC236}">
                <a16:creationId xmlns:a16="http://schemas.microsoft.com/office/drawing/2014/main" id="{2CB2BB6A-EF49-B28E-E0FB-A485852782C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83528" y="176111"/>
            <a:ext cx="1440809" cy="413032"/>
          </a:xfrm>
          <a:prstGeom prst="rect">
            <a:avLst/>
          </a:prstGeom>
        </p:spPr>
      </p:pic>
      <p:sp>
        <p:nvSpPr>
          <p:cNvPr id="26" name="Title Placeholder 25">
            <a:extLst>
              <a:ext uri="{FF2B5EF4-FFF2-40B4-BE49-F238E27FC236}">
                <a16:creationId xmlns:a16="http://schemas.microsoft.com/office/drawing/2014/main" id="{B8B67DA7-E45C-0732-7C76-8F37EFD4E2EC}"/>
              </a:ext>
            </a:extLst>
          </p:cNvPr>
          <p:cNvSpPr>
            <a:spLocks noGrp="1"/>
          </p:cNvSpPr>
          <p:nvPr>
            <p:ph type="title"/>
          </p:nvPr>
        </p:nvSpPr>
        <p:spPr>
          <a:xfrm>
            <a:off x="520566" y="807030"/>
            <a:ext cx="11103770" cy="88365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28" name="Text Placeholder 27">
            <a:extLst>
              <a:ext uri="{FF2B5EF4-FFF2-40B4-BE49-F238E27FC236}">
                <a16:creationId xmlns:a16="http://schemas.microsoft.com/office/drawing/2014/main" id="{32F1EC9F-1ED8-6537-D172-CC5D462CA5BF}"/>
              </a:ext>
            </a:extLst>
          </p:cNvPr>
          <p:cNvSpPr>
            <a:spLocks noGrp="1"/>
          </p:cNvSpPr>
          <p:nvPr>
            <p:ph type="body" idx="1"/>
          </p:nvPr>
        </p:nvSpPr>
        <p:spPr>
          <a:xfrm>
            <a:off x="520566" y="1820862"/>
            <a:ext cx="1110377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extBox 1">
            <a:extLst>
              <a:ext uri="{FF2B5EF4-FFF2-40B4-BE49-F238E27FC236}">
                <a16:creationId xmlns:a16="http://schemas.microsoft.com/office/drawing/2014/main" id="{A487E581-5C50-6761-5B1F-F483F7AC7631}"/>
              </a:ext>
            </a:extLst>
          </p:cNvPr>
          <p:cNvSpPr txBox="1"/>
          <p:nvPr userDrawn="1"/>
        </p:nvSpPr>
        <p:spPr>
          <a:xfrm>
            <a:off x="8289524" y="6402456"/>
            <a:ext cx="3431356" cy="338554"/>
          </a:xfrm>
          <a:prstGeom prst="rect">
            <a:avLst/>
          </a:prstGeom>
          <a:noFill/>
        </p:spPr>
        <p:txBody>
          <a:bodyPr wrap="square" rtlCol="0">
            <a:spAutoFit/>
          </a:bodyPr>
          <a:lstStyle/>
          <a:p>
            <a:r>
              <a:rPr lang="en-US" sz="1600" b="1" dirty="0">
                <a:solidFill>
                  <a:schemeClr val="tx1"/>
                </a:solidFill>
                <a:latin typeface="Derailed" panose="020B0503030101060003" pitchFamily="34" charset="77"/>
              </a:rPr>
              <a:t>   From Newcastle. For the world.</a:t>
            </a:r>
          </a:p>
        </p:txBody>
      </p:sp>
      <p:sp>
        <p:nvSpPr>
          <p:cNvPr id="3" name="Date Placeholder 3">
            <a:extLst>
              <a:ext uri="{FF2B5EF4-FFF2-40B4-BE49-F238E27FC236}">
                <a16:creationId xmlns:a16="http://schemas.microsoft.com/office/drawing/2014/main" id="{A22FBC8C-281C-1125-FDFB-34CBEE7A9500}"/>
              </a:ext>
            </a:extLst>
          </p:cNvPr>
          <p:cNvSpPr>
            <a:spLocks noGrp="1"/>
          </p:cNvSpPr>
          <p:nvPr>
            <p:ph type="dt" sz="half" idx="2"/>
          </p:nvPr>
        </p:nvSpPr>
        <p:spPr>
          <a:xfrm>
            <a:off x="6276975" y="6404474"/>
            <a:ext cx="1362075" cy="365125"/>
          </a:xfrm>
          <a:prstGeom prst="rect">
            <a:avLst/>
          </a:prstGeom>
        </p:spPr>
        <p:txBody>
          <a:bodyPr/>
          <a:lstStyle>
            <a:lvl1pPr>
              <a:defRPr sz="1400">
                <a:solidFill>
                  <a:schemeClr val="accent1">
                    <a:lumMod val="40000"/>
                    <a:lumOff val="60000"/>
                  </a:schemeClr>
                </a:solidFill>
              </a:defRPr>
            </a:lvl1pPr>
          </a:lstStyle>
          <a:p>
            <a:fld id="{AA252497-302E-4D64-8C0F-03D753052451}" type="datetimeFigureOut">
              <a:rPr lang="en-GB" smtClean="0"/>
              <a:pPr/>
              <a:t>07/07/2026</a:t>
            </a:fld>
            <a:endParaRPr lang="en-GB" dirty="0"/>
          </a:p>
        </p:txBody>
      </p:sp>
      <p:sp>
        <p:nvSpPr>
          <p:cNvPr id="4" name="Footer Placeholder 4">
            <a:extLst>
              <a:ext uri="{FF2B5EF4-FFF2-40B4-BE49-F238E27FC236}">
                <a16:creationId xmlns:a16="http://schemas.microsoft.com/office/drawing/2014/main" id="{F2A2A0DD-4BF1-6A5E-6062-E619F36BEFDA}"/>
              </a:ext>
            </a:extLst>
          </p:cNvPr>
          <p:cNvSpPr>
            <a:spLocks noGrp="1"/>
          </p:cNvSpPr>
          <p:nvPr>
            <p:ph type="ftr" sz="quarter" idx="3"/>
          </p:nvPr>
        </p:nvSpPr>
        <p:spPr>
          <a:xfrm>
            <a:off x="1468185" y="6404474"/>
            <a:ext cx="4671359" cy="365125"/>
          </a:xfrm>
          <a:prstGeom prst="rect">
            <a:avLst/>
          </a:prstGeom>
        </p:spPr>
        <p:txBody>
          <a:bodyPr/>
          <a:lstStyle>
            <a:lvl1pPr algn="l">
              <a:defRPr sz="1400">
                <a:solidFill>
                  <a:schemeClr val="accent1">
                    <a:lumMod val="40000"/>
                    <a:lumOff val="60000"/>
                  </a:schemeClr>
                </a:solidFill>
              </a:defRPr>
            </a:lvl1pPr>
          </a:lstStyle>
          <a:p>
            <a:endParaRPr lang="en-GB" dirty="0"/>
          </a:p>
        </p:txBody>
      </p:sp>
      <p:sp>
        <p:nvSpPr>
          <p:cNvPr id="5" name="Slide Number Placeholder 5">
            <a:extLst>
              <a:ext uri="{FF2B5EF4-FFF2-40B4-BE49-F238E27FC236}">
                <a16:creationId xmlns:a16="http://schemas.microsoft.com/office/drawing/2014/main" id="{6803D8A5-C42E-66AC-B3A3-F236B3EA9215}"/>
              </a:ext>
            </a:extLst>
          </p:cNvPr>
          <p:cNvSpPr>
            <a:spLocks noGrp="1"/>
          </p:cNvSpPr>
          <p:nvPr>
            <p:ph type="sldNum" sz="quarter" idx="4"/>
          </p:nvPr>
        </p:nvSpPr>
        <p:spPr>
          <a:xfrm>
            <a:off x="525212" y="6404475"/>
            <a:ext cx="772910" cy="365125"/>
          </a:xfrm>
          <a:prstGeom prst="rect">
            <a:avLst/>
          </a:prstGeom>
        </p:spPr>
        <p:txBody>
          <a:bodyPr/>
          <a:lstStyle>
            <a:lvl1pPr algn="l">
              <a:defRPr sz="1400">
                <a:solidFill>
                  <a:schemeClr val="accent1">
                    <a:lumMod val="40000"/>
                    <a:lumOff val="60000"/>
                  </a:schemeClr>
                </a:solidFill>
              </a:defRPr>
            </a:lvl1pPr>
          </a:lstStyle>
          <a:p>
            <a:fld id="{11FA375E-B0AD-4EAB-A626-FE81862A3FF2}" type="slidenum">
              <a:rPr lang="en-GB" smtClean="0"/>
              <a:pPr/>
              <a:t>‹#›</a:t>
            </a:fld>
            <a:endParaRPr lang="en-GB" dirty="0"/>
          </a:p>
        </p:txBody>
      </p:sp>
    </p:spTree>
    <p:extLst>
      <p:ext uri="{BB962C8B-B14F-4D97-AF65-F5344CB8AC3E}">
        <p14:creationId xmlns:p14="http://schemas.microsoft.com/office/powerpoint/2010/main" val="3514821856"/>
      </p:ext>
    </p:extLst>
  </p:cSld>
  <p:clrMap bg1="lt1" tx1="dk1" bg2="lt2" tx2="dk2" accent1="accent1" accent2="accent2" accent3="accent3" accent4="accent4" accent5="accent5" accent6="accent6" hlink="hlink" folHlink="folHlink"/>
  <p:sldLayoutIdLst>
    <p:sldLayoutId id="2147483661" r:id="rId1"/>
    <p:sldLayoutId id="2147483664" r:id="rId2"/>
  </p:sldLayoutIdLst>
  <p:txStyles>
    <p:titleStyle>
      <a:lvl1pPr algn="l" defTabSz="914411" rtl="0" eaLnBrk="1" latinLnBrk="0" hangingPunct="1">
        <a:lnSpc>
          <a:spcPct val="90000"/>
        </a:lnSpc>
        <a:spcBef>
          <a:spcPct val="0"/>
        </a:spcBef>
        <a:buNone/>
        <a:defRPr sz="3600" b="1" kern="1200">
          <a:solidFill>
            <a:schemeClr val="tx2"/>
          </a:solidFill>
          <a:latin typeface="+mn-lt"/>
          <a:ea typeface="+mj-ea"/>
          <a:cs typeface="+mj-cs"/>
        </a:defRPr>
      </a:lvl1pPr>
    </p:titleStyle>
    <p:bodyStyle>
      <a:lvl1pPr marL="0" indent="0" algn="l" defTabSz="914411" rtl="0" eaLnBrk="1" latinLnBrk="0" hangingPunct="1">
        <a:lnSpc>
          <a:spcPct val="100000"/>
        </a:lnSpc>
        <a:spcBef>
          <a:spcPts val="1000"/>
        </a:spcBef>
        <a:buFont typeface="Arial" panose="020B0604020202020204" pitchFamily="34" charset="0"/>
        <a:buNone/>
        <a:defRPr sz="2800" kern="1200">
          <a:solidFill>
            <a:schemeClr val="tx1"/>
          </a:solidFill>
          <a:latin typeface="+mn-lt"/>
          <a:ea typeface="+mn-ea"/>
          <a:cs typeface="+mn-cs"/>
        </a:defRPr>
      </a:lvl1pPr>
      <a:lvl2pPr marL="685808" indent="-228603" algn="l" defTabSz="914411"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9F3535-8D98-D4C5-8755-CA7CD08EA3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8D497E-801F-55B0-B7B7-D1E430033D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1D824A-7972-C03D-2718-88BCF7A57A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7024D-D54F-4D71-94A5-CB8A0FC53227}" type="datetimeFigureOut">
              <a:rPr lang="en-GB" smtClean="0"/>
              <a:t>07/07/2026</a:t>
            </a:fld>
            <a:endParaRPr lang="en-GB"/>
          </a:p>
        </p:txBody>
      </p:sp>
      <p:sp>
        <p:nvSpPr>
          <p:cNvPr id="5" name="Footer Placeholder 4">
            <a:extLst>
              <a:ext uri="{FF2B5EF4-FFF2-40B4-BE49-F238E27FC236}">
                <a16:creationId xmlns:a16="http://schemas.microsoft.com/office/drawing/2014/main" id="{AC82D82F-62C4-E04E-E566-35A3D6628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7CD6EA8-1BA2-131B-CA3C-63E5B2553C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E77C42-C350-43BB-B975-CE9FE02CD55A}" type="slidenum">
              <a:rPr lang="en-GB" smtClean="0"/>
              <a:t>‹#›</a:t>
            </a:fld>
            <a:endParaRPr lang="en-GB"/>
          </a:p>
        </p:txBody>
      </p:sp>
    </p:spTree>
    <p:extLst>
      <p:ext uri="{BB962C8B-B14F-4D97-AF65-F5344CB8AC3E}">
        <p14:creationId xmlns:p14="http://schemas.microsoft.com/office/powerpoint/2010/main" val="4091065568"/>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4.jpeg"/><Relationship Id="rId4" Type="http://schemas.openxmlformats.org/officeDocument/2006/relationships/image" Target="cid:CB81926E-20D5-4997-98C0-4A058E5378B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linkedin.com/company/riches-transforming-access/" TargetMode="External"/><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hyperlink" Target="mailto:Sophie.Moore2@newcastle.ac.uk" TargetMode="External"/><Relationship Id="rId4" Type="http://schemas.openxmlformats.org/officeDocument/2006/relationships/hyperlink" Target="mailto:m.p.c.jackson@ncl.ac.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7DBC-3283-1F24-BB58-0D92D7EFB694}"/>
              </a:ext>
            </a:extLst>
          </p:cNvPr>
          <p:cNvSpPr>
            <a:spLocks noGrp="1"/>
          </p:cNvSpPr>
          <p:nvPr>
            <p:ph type="ctrTitle"/>
          </p:nvPr>
        </p:nvSpPr>
        <p:spPr>
          <a:xfrm>
            <a:off x="1524002" y="2504669"/>
            <a:ext cx="9143996" cy="2387600"/>
          </a:xfrm>
        </p:spPr>
        <p:txBody>
          <a:bodyPr>
            <a:normAutofit fontScale="90000"/>
          </a:bodyPr>
          <a:lstStyle/>
          <a:p>
            <a:r>
              <a:rPr lang="en-GB" sz="4400" dirty="0"/>
              <a:t>Transforming Access To Mediterranean Cultural Heritage Science Collections (RICHeS)</a:t>
            </a:r>
            <a:br>
              <a:rPr lang="en-GB" sz="4400" dirty="0"/>
            </a:br>
            <a:r>
              <a:rPr lang="en-GB" sz="4400" b="0" dirty="0"/>
              <a:t>Newcastle University, BSA, BIAA, BSR </a:t>
            </a:r>
            <a:br>
              <a:rPr lang="en-GB" sz="4400" dirty="0"/>
            </a:br>
            <a:br>
              <a:rPr lang="en-GB" sz="4400" dirty="0"/>
            </a:br>
            <a:r>
              <a:rPr lang="en-GB" sz="3600" b="0" dirty="0"/>
              <a:t>University Museums Association June 2026</a:t>
            </a:r>
          </a:p>
        </p:txBody>
      </p:sp>
      <p:sp>
        <p:nvSpPr>
          <p:cNvPr id="3" name="Subtitle 2">
            <a:extLst>
              <a:ext uri="{FF2B5EF4-FFF2-40B4-BE49-F238E27FC236}">
                <a16:creationId xmlns:a16="http://schemas.microsoft.com/office/drawing/2014/main" id="{8DC3C216-9038-54CE-E1B9-8B422040411C}"/>
              </a:ext>
            </a:extLst>
          </p:cNvPr>
          <p:cNvSpPr>
            <a:spLocks noGrp="1"/>
          </p:cNvSpPr>
          <p:nvPr>
            <p:ph type="subTitle" idx="1"/>
          </p:nvPr>
        </p:nvSpPr>
        <p:spPr>
          <a:xfrm>
            <a:off x="1524002" y="5018244"/>
            <a:ext cx="10185778" cy="767661"/>
          </a:xfrm>
        </p:spPr>
        <p:txBody>
          <a:bodyPr>
            <a:normAutofit fontScale="92500" lnSpcReduction="20000"/>
          </a:bodyPr>
          <a:lstStyle/>
          <a:p>
            <a:r>
              <a:rPr lang="en-GB" dirty="0"/>
              <a:t>Professor Mark Jackson, Prof Rebecca Sweetman, </a:t>
            </a:r>
          </a:p>
          <a:p>
            <a:r>
              <a:rPr lang="en-GB" dirty="0"/>
              <a:t>Dr Nathan Meyer, Dr Sophie Moore</a:t>
            </a:r>
          </a:p>
        </p:txBody>
      </p:sp>
      <p:pic>
        <p:nvPicPr>
          <p:cNvPr id="2050" name="Picture 2" descr="British School at Rome Presentation - Street Level Photoworks">
            <a:extLst>
              <a:ext uri="{FF2B5EF4-FFF2-40B4-BE49-F238E27FC236}">
                <a16:creationId xmlns:a16="http://schemas.microsoft.com/office/drawing/2014/main" id="{24D2C4B3-7012-842B-E012-31847A226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526" y="289475"/>
            <a:ext cx="1811272" cy="7860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2024 – British School at Athens">
            <a:extLst>
              <a:ext uri="{FF2B5EF4-FFF2-40B4-BE49-F238E27FC236}">
                <a16:creationId xmlns:a16="http://schemas.microsoft.com/office/drawing/2014/main" id="{2DF8E9F4-C35D-F3A1-67B7-B2ABB7A627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9904" y="0"/>
            <a:ext cx="1689906" cy="16731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rnucopia Magazine 75 years of the British Institute at Ankara – and ...">
            <a:extLst>
              <a:ext uri="{FF2B5EF4-FFF2-40B4-BE49-F238E27FC236}">
                <a16:creationId xmlns:a16="http://schemas.microsoft.com/office/drawing/2014/main" id="{3D975F36-DB37-8D6A-09D4-66DEECC4E9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6494" y="289475"/>
            <a:ext cx="2263567" cy="786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974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CA561-34CB-4E8E-DB96-4CB599C2C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33015-A280-1BB7-7468-96C9DE5DA35D}"/>
              </a:ext>
            </a:extLst>
          </p:cNvPr>
          <p:cNvSpPr>
            <a:spLocks noGrp="1"/>
          </p:cNvSpPr>
          <p:nvPr>
            <p:ph type="title"/>
          </p:nvPr>
        </p:nvSpPr>
        <p:spPr/>
        <p:txBody>
          <a:bodyPr/>
          <a:lstStyle/>
          <a:p>
            <a:r>
              <a:rPr lang="en-GB" dirty="0"/>
              <a:t>A challenge many of our organizations face </a:t>
            </a:r>
          </a:p>
        </p:txBody>
      </p:sp>
      <p:sp>
        <p:nvSpPr>
          <p:cNvPr id="3" name="Content Placeholder 2">
            <a:extLst>
              <a:ext uri="{FF2B5EF4-FFF2-40B4-BE49-F238E27FC236}">
                <a16:creationId xmlns:a16="http://schemas.microsoft.com/office/drawing/2014/main" id="{B33EA132-67BB-5F5B-60B0-E655B6C3AB19}"/>
              </a:ext>
            </a:extLst>
          </p:cNvPr>
          <p:cNvSpPr>
            <a:spLocks noGrp="1"/>
          </p:cNvSpPr>
          <p:nvPr>
            <p:ph sz="quarter" idx="10"/>
          </p:nvPr>
        </p:nvSpPr>
        <p:spPr>
          <a:xfrm>
            <a:off x="520701" y="2562726"/>
            <a:ext cx="11074670" cy="3488243"/>
          </a:xfrm>
        </p:spPr>
        <p:txBody>
          <a:bodyPr>
            <a:normAutofit/>
          </a:bodyPr>
          <a:lstStyle/>
          <a:p>
            <a:r>
              <a:rPr lang="en-GB" dirty="0"/>
              <a:t>Cultural heritage organisations want to make their collections available widely online, but with relatively limited resources they struggle:  </a:t>
            </a:r>
          </a:p>
          <a:p>
            <a:r>
              <a:rPr lang="en-GB" dirty="0"/>
              <a:t>- to store and structure their digital data</a:t>
            </a:r>
          </a:p>
          <a:p>
            <a:r>
              <a:rPr lang="en-GB" dirty="0"/>
              <a:t>- to create high quality, low cost, low maintenance websites. </a:t>
            </a:r>
          </a:p>
          <a:p>
            <a:r>
              <a:rPr lang="en-GB" b="1" dirty="0">
                <a:solidFill>
                  <a:srgbClr val="FF0000"/>
                </a:solidFill>
              </a:rPr>
              <a:t>The next 5 years of Transforming Access aim to meet this challenge</a:t>
            </a:r>
          </a:p>
          <a:p>
            <a:endParaRPr lang="en-GB" dirty="0">
              <a:solidFill>
                <a:srgbClr val="FF0000"/>
              </a:solidFill>
            </a:endParaRPr>
          </a:p>
        </p:txBody>
      </p:sp>
      <p:sp>
        <p:nvSpPr>
          <p:cNvPr id="4" name="Text Placeholder 3">
            <a:extLst>
              <a:ext uri="{FF2B5EF4-FFF2-40B4-BE49-F238E27FC236}">
                <a16:creationId xmlns:a16="http://schemas.microsoft.com/office/drawing/2014/main" id="{4BEB8815-35A0-31DB-448E-FDF196D78DCD}"/>
              </a:ext>
            </a:extLst>
          </p:cNvPr>
          <p:cNvSpPr>
            <a:spLocks noGrp="1"/>
          </p:cNvSpPr>
          <p:nvPr>
            <p:ph type="body" sz="quarter" idx="17"/>
          </p:nvPr>
        </p:nvSpPr>
        <p:spPr/>
        <p:txBody>
          <a:bodyPr/>
          <a:lstStyle/>
          <a:p>
            <a:r>
              <a:rPr lang="en-GB" sz="1800" dirty="0"/>
              <a:t>Transforming Access To Mediterranean Cultural Heritage Science Collections</a:t>
            </a:r>
          </a:p>
        </p:txBody>
      </p:sp>
      <p:pic>
        <p:nvPicPr>
          <p:cNvPr id="5" name="Picture 4" descr="2024 – British School at Athens">
            <a:extLst>
              <a:ext uri="{FF2B5EF4-FFF2-40B4-BE49-F238E27FC236}">
                <a16:creationId xmlns:a16="http://schemas.microsoft.com/office/drawing/2014/main" id="{271575DF-FB40-38AA-4273-DA3739AE92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98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21">
            <a:extLst>
              <a:ext uri="{FF2B5EF4-FFF2-40B4-BE49-F238E27FC236}">
                <a16:creationId xmlns:a16="http://schemas.microsoft.com/office/drawing/2014/main" id="{A426A357-B1AD-E836-1C51-85A42DCCE5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945" y="2552577"/>
            <a:ext cx="2772083" cy="184019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16">
            <a:extLst>
              <a:ext uri="{FF2B5EF4-FFF2-40B4-BE49-F238E27FC236}">
                <a16:creationId xmlns:a16="http://schemas.microsoft.com/office/drawing/2014/main" id="{36D17B79-4555-88D4-1705-B025C53A1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3069" b="18098"/>
          <a:stretch>
            <a:fillRect/>
          </a:stretch>
        </p:blipFill>
        <p:spPr bwMode="auto">
          <a:xfrm rot="5400000">
            <a:off x="2784661" y="2998252"/>
            <a:ext cx="1837982" cy="95104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20">
            <a:extLst>
              <a:ext uri="{FF2B5EF4-FFF2-40B4-BE49-F238E27FC236}">
                <a16:creationId xmlns:a16="http://schemas.microsoft.com/office/drawing/2014/main" id="{1A9F051D-3880-9B83-CA57-02D82F9A42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2942" y="164859"/>
            <a:ext cx="2770625" cy="184019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6" descr="Equatorial Minnesota: Geology at the Minnesota State Fair">
            <a:extLst>
              <a:ext uri="{FF2B5EF4-FFF2-40B4-BE49-F238E27FC236}">
                <a16:creationId xmlns:a16="http://schemas.microsoft.com/office/drawing/2014/main" id="{C34E9569-5ACE-0665-97D0-E1D20EF311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23215" b="40134"/>
          <a:stretch>
            <a:fillRect/>
          </a:stretch>
        </p:blipFill>
        <p:spPr bwMode="auto">
          <a:xfrm rot="5400000">
            <a:off x="8858963" y="-222448"/>
            <a:ext cx="1997046" cy="27730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18">
            <a:extLst>
              <a:ext uri="{FF2B5EF4-FFF2-40B4-BE49-F238E27FC236}">
                <a16:creationId xmlns:a16="http://schemas.microsoft.com/office/drawing/2014/main" id="{E78A9CA7-9C11-EBAC-563F-D6B7301A4F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6450" y="164859"/>
            <a:ext cx="2773098" cy="1837984"/>
          </a:xfrm>
          <a:prstGeom prst="rect">
            <a:avLst/>
          </a:prstGeom>
          <a:noFill/>
          <a:extLst>
            <a:ext uri="{909E8E84-426E-40DD-AFC4-6F175D3DCCD1}">
              <a14:hiddenFill xmlns:a14="http://schemas.microsoft.com/office/drawing/2010/main">
                <a:solidFill>
                  <a:srgbClr val="FFFFFF"/>
                </a:solidFill>
              </a14:hiddenFill>
            </a:ext>
          </a:extLst>
        </p:spPr>
      </p:pic>
      <p:pic>
        <p:nvPicPr>
          <p:cNvPr id="1029" name="Εικόνα 3">
            <a:extLst>
              <a:ext uri="{FF2B5EF4-FFF2-40B4-BE49-F238E27FC236}">
                <a16:creationId xmlns:a16="http://schemas.microsoft.com/office/drawing/2014/main" id="{3B995624-28BB-A7FA-D600-6E8728698F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86636" y="2552577"/>
            <a:ext cx="2770625" cy="1843531"/>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4">
            <a:extLst>
              <a:ext uri="{FF2B5EF4-FFF2-40B4-BE49-F238E27FC236}">
                <a16:creationId xmlns:a16="http://schemas.microsoft.com/office/drawing/2014/main" id="{597636A9-B2AE-3343-03C9-0C8B765B9DF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V="1">
            <a:off x="8636484" y="4656059"/>
            <a:ext cx="2607552" cy="19556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Εικόνα 1">
            <a:extLst>
              <a:ext uri="{FF2B5EF4-FFF2-40B4-BE49-F238E27FC236}">
                <a16:creationId xmlns:a16="http://schemas.microsoft.com/office/drawing/2014/main" id="{593C3981-78D8-3E08-F82A-87F83DA0BFB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V="1">
            <a:off x="8477250" y="2552655"/>
            <a:ext cx="2770625" cy="1840113"/>
          </a:xfrm>
          <a:prstGeom prst="rect">
            <a:avLst/>
          </a:prstGeom>
          <a:noFill/>
          <a:extLst>
            <a:ext uri="{909E8E84-426E-40DD-AFC4-6F175D3DCCD1}">
              <a14:hiddenFill xmlns:a14="http://schemas.microsoft.com/office/drawing/2010/main">
                <a:solidFill>
                  <a:srgbClr val="FFFFFF"/>
                </a:solidFill>
              </a14:hiddenFill>
            </a:ext>
          </a:extLst>
        </p:spPr>
      </p:pic>
      <p:pic>
        <p:nvPicPr>
          <p:cNvPr id="1027" name="Εικόνα 2">
            <a:extLst>
              <a:ext uri="{FF2B5EF4-FFF2-40B4-BE49-F238E27FC236}">
                <a16:creationId xmlns:a16="http://schemas.microsoft.com/office/drawing/2014/main" id="{D97D560C-19AC-3F92-A061-BAABAECC5EB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7964" y="4648775"/>
            <a:ext cx="2909661" cy="19286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7">
            <a:extLst>
              <a:ext uri="{FF2B5EF4-FFF2-40B4-BE49-F238E27FC236}">
                <a16:creationId xmlns:a16="http://schemas.microsoft.com/office/drawing/2014/main" id="{088B1686-B52A-C61C-5EC9-93A5B092DC8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1008" y="4702730"/>
            <a:ext cx="2501673" cy="18737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3D9B616-F15E-467A-9F37-606DC29986B8}"/>
              </a:ext>
            </a:extLst>
          </p:cNvPr>
          <p:cNvPicPr>
            <a:picLocks noChangeAspect="1"/>
          </p:cNvPicPr>
          <p:nvPr/>
        </p:nvPicPr>
        <p:blipFill>
          <a:blip r:embed="rId13" cstate="print">
            <a:grayscl/>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57776" y="326783"/>
            <a:ext cx="831850" cy="1010920"/>
          </a:xfrm>
          <a:prstGeom prst="rect">
            <a:avLst/>
          </a:prstGeom>
          <a:noFill/>
        </p:spPr>
      </p:pic>
      <p:sp>
        <p:nvSpPr>
          <p:cNvPr id="8" name="TextBox 7">
            <a:extLst>
              <a:ext uri="{FF2B5EF4-FFF2-40B4-BE49-F238E27FC236}">
                <a16:creationId xmlns:a16="http://schemas.microsoft.com/office/drawing/2014/main" id="{DA817494-3C70-FD7A-ABF2-7E1CB34F5688}"/>
              </a:ext>
            </a:extLst>
          </p:cNvPr>
          <p:cNvSpPr txBox="1"/>
          <p:nvPr/>
        </p:nvSpPr>
        <p:spPr>
          <a:xfrm>
            <a:off x="488763" y="4348416"/>
            <a:ext cx="3029724"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Collection of Ceramic samples, ca. 30,000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9C3A526-B18C-0F9A-CEDE-0558DE162DEC}"/>
              </a:ext>
            </a:extLst>
          </p:cNvPr>
          <p:cNvSpPr txBox="1"/>
          <p:nvPr/>
        </p:nvSpPr>
        <p:spPr>
          <a:xfrm>
            <a:off x="896757" y="2063095"/>
            <a:ext cx="3282420"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Collection of Experimental briquettes, ca. 1500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EBD0F23-0C9F-3E74-0E4E-69B8A025D65F}"/>
              </a:ext>
            </a:extLst>
          </p:cNvPr>
          <p:cNvSpPr txBox="1"/>
          <p:nvPr/>
        </p:nvSpPr>
        <p:spPr>
          <a:xfrm>
            <a:off x="4441637" y="2097583"/>
            <a:ext cx="2915623"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Collection of </a:t>
            </a:r>
            <a:r>
              <a:rPr kumimoji="0" lang="en-GB" sz="12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Metallugical</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samples, 480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BE56F95-1309-97CB-6689-143D3D5221EC}"/>
              </a:ext>
            </a:extLst>
          </p:cNvPr>
          <p:cNvSpPr txBox="1"/>
          <p:nvPr/>
        </p:nvSpPr>
        <p:spPr>
          <a:xfrm>
            <a:off x="8417629" y="2163993"/>
            <a:ext cx="2915622"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Collection of Geological samples, ca. 4000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2881EC5-8758-4A89-FDEB-F9E1F785885F}"/>
              </a:ext>
            </a:extLst>
          </p:cNvPr>
          <p:cNvSpPr txBox="1"/>
          <p:nvPr/>
        </p:nvSpPr>
        <p:spPr>
          <a:xfrm>
            <a:off x="4629487" y="4380565"/>
            <a:ext cx="2607552"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Collection of Geological maps, ca. 340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BE01395A-78A7-4FA9-A682-5AEAB5E9FC69}"/>
              </a:ext>
            </a:extLst>
          </p:cNvPr>
          <p:cNvSpPr txBox="1"/>
          <p:nvPr/>
        </p:nvSpPr>
        <p:spPr>
          <a:xfrm>
            <a:off x="8473411" y="4399071"/>
            <a:ext cx="2607552"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Collection of Botanical samples, 2130</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0BE85020-7A38-C7B5-3D69-3D1AB4F5D4D9}"/>
              </a:ext>
            </a:extLst>
          </p:cNvPr>
          <p:cNvSpPr txBox="1"/>
          <p:nvPr/>
        </p:nvSpPr>
        <p:spPr>
          <a:xfrm>
            <a:off x="924145" y="6585500"/>
            <a:ext cx="2607552"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Faunal Collections (animals), 103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94C1616-9468-7F68-EFCD-B6A311207C15}"/>
              </a:ext>
            </a:extLst>
          </p:cNvPr>
          <p:cNvSpPr txBox="1"/>
          <p:nvPr/>
        </p:nvSpPr>
        <p:spPr>
          <a:xfrm>
            <a:off x="4768069" y="6565741"/>
            <a:ext cx="2607552"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Faunal Collections (fish), 75</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734ED584-6D22-A3DE-3954-2800FB40E360}"/>
              </a:ext>
            </a:extLst>
          </p:cNvPr>
          <p:cNvSpPr txBox="1"/>
          <p:nvPr/>
        </p:nvSpPr>
        <p:spPr>
          <a:xfrm>
            <a:off x="8558786" y="6576452"/>
            <a:ext cx="2607552" cy="292259"/>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Faunal Collections (molluscs), 75</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602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B41F019-5B87-F55B-A563-D6EB5CF9D472}"/>
              </a:ext>
            </a:extLst>
          </p:cNvPr>
          <p:cNvSpPr txBox="1"/>
          <p:nvPr/>
        </p:nvSpPr>
        <p:spPr>
          <a:xfrm>
            <a:off x="10378563" y="5121450"/>
            <a:ext cx="293914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51435"/>
                </a:solidFill>
                <a:effectLst/>
                <a:uLnTx/>
                <a:uFillTx/>
                <a:latin typeface="Derailed"/>
                <a:ea typeface="+mn-ea"/>
                <a:cs typeface="+mn-cs"/>
              </a:rPr>
              <a:t>BIAA botanical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51435"/>
                </a:solidFill>
                <a:effectLst/>
                <a:uLnTx/>
                <a:uFillTx/>
                <a:latin typeface="Derailed"/>
                <a:ea typeface="+mn-ea"/>
                <a:cs typeface="+mn-cs"/>
              </a:rPr>
              <a:t>Sample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51435"/>
                </a:solidFill>
                <a:effectLst/>
                <a:uLnTx/>
                <a:uFillTx/>
                <a:latin typeface="Derailed"/>
                <a:ea typeface="+mn-ea"/>
                <a:cs typeface="+mn-cs"/>
              </a:rPr>
              <a:t>Collection</a:t>
            </a:r>
          </a:p>
        </p:txBody>
      </p:sp>
      <p:pic>
        <p:nvPicPr>
          <p:cNvPr id="6" name="Picture 5">
            <a:extLst>
              <a:ext uri="{FF2B5EF4-FFF2-40B4-BE49-F238E27FC236}">
                <a16:creationId xmlns:a16="http://schemas.microsoft.com/office/drawing/2014/main" id="{D1E3DB1F-7C55-E715-8CBF-22E2F018D245}"/>
              </a:ext>
            </a:extLst>
          </p:cNvPr>
          <p:cNvPicPr>
            <a:picLocks noChangeAspect="1"/>
          </p:cNvPicPr>
          <p:nvPr/>
        </p:nvPicPr>
        <p:blipFill>
          <a:blip r:embed="rId3" r:link="rId4">
            <a:extLst>
              <a:ext uri="{28A0092B-C50C-407E-A947-70E740481C1C}">
                <a14:useLocalDpi xmlns:a14="http://schemas.microsoft.com/office/drawing/2010/main" val="0"/>
              </a:ext>
            </a:extLst>
          </a:blip>
          <a:srcRect t="3878"/>
          <a:stretch>
            <a:fillRect/>
          </a:stretch>
        </p:blipFill>
        <p:spPr bwMode="auto">
          <a:xfrm>
            <a:off x="946632" y="741209"/>
            <a:ext cx="8875229" cy="4207116"/>
          </a:xfrm>
          <a:prstGeom prst="rect">
            <a:avLst/>
          </a:prstGeom>
          <a:noFill/>
          <a:ln>
            <a:noFill/>
          </a:ln>
        </p:spPr>
      </p:pic>
      <p:sp>
        <p:nvSpPr>
          <p:cNvPr id="7" name="Arrow: Up 6">
            <a:extLst>
              <a:ext uri="{FF2B5EF4-FFF2-40B4-BE49-F238E27FC236}">
                <a16:creationId xmlns:a16="http://schemas.microsoft.com/office/drawing/2014/main" id="{45A8C5BE-A450-D014-8B0D-4B08E2E62FF9}"/>
              </a:ext>
            </a:extLst>
          </p:cNvPr>
          <p:cNvSpPr/>
          <p:nvPr/>
        </p:nvSpPr>
        <p:spPr>
          <a:xfrm>
            <a:off x="6794045" y="4483099"/>
            <a:ext cx="705394" cy="45125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erailed"/>
              <a:ea typeface="+mn-ea"/>
              <a:cs typeface="+mn-cs"/>
            </a:endParaRPr>
          </a:p>
        </p:txBody>
      </p:sp>
      <p:pic>
        <p:nvPicPr>
          <p:cNvPr id="8" name="Picture 2" descr="British School at Rome Presentation - Street Level Photoworks">
            <a:extLst>
              <a:ext uri="{FF2B5EF4-FFF2-40B4-BE49-F238E27FC236}">
                <a16:creationId xmlns:a16="http://schemas.microsoft.com/office/drawing/2014/main" id="{13359F78-ABA3-B31E-839A-73A5EE4D17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7979" y="5102641"/>
            <a:ext cx="2336752" cy="10141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ornucopia Magazine 75 years of the British Institute at Ankara – and ...">
            <a:extLst>
              <a:ext uri="{FF2B5EF4-FFF2-40B4-BE49-F238E27FC236}">
                <a16:creationId xmlns:a16="http://schemas.microsoft.com/office/drawing/2014/main" id="{07A5D64D-011A-5254-6FFE-D11F662B4C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6478" y="5102641"/>
            <a:ext cx="2920264" cy="10141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214AE776-38E7-5404-0AC4-CDCEB6432D9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7664" r="26982"/>
          <a:stretch/>
        </p:blipFill>
        <p:spPr bwMode="auto">
          <a:xfrm>
            <a:off x="10480505" y="2936819"/>
            <a:ext cx="1436710" cy="20007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2024 – British School at Athens">
            <a:extLst>
              <a:ext uri="{FF2B5EF4-FFF2-40B4-BE49-F238E27FC236}">
                <a16:creationId xmlns:a16="http://schemas.microsoft.com/office/drawing/2014/main" id="{728D0BB5-0E87-5E08-6AB6-D0EA2556FD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3">
            <a:extLst>
              <a:ext uri="{FF2B5EF4-FFF2-40B4-BE49-F238E27FC236}">
                <a16:creationId xmlns:a16="http://schemas.microsoft.com/office/drawing/2014/main" id="{148D771B-6B3D-ADB2-471A-E784269858F9}"/>
              </a:ext>
            </a:extLst>
          </p:cNvPr>
          <p:cNvSpPr>
            <a:spLocks noGrp="1"/>
          </p:cNvSpPr>
          <p:nvPr>
            <p:ph type="body" sz="quarter" idx="17"/>
          </p:nvPr>
        </p:nvSpPr>
        <p:spPr>
          <a:xfrm>
            <a:off x="520571" y="186311"/>
            <a:ext cx="9045575" cy="422275"/>
          </a:xfrm>
        </p:spPr>
        <p:txBody>
          <a:bodyPr/>
          <a:lstStyle/>
          <a:p>
            <a:r>
              <a:rPr lang="en-GB" sz="1800" dirty="0"/>
              <a:t>Transforming Access To Mediterranean Cultural Heritage Science Collections</a:t>
            </a:r>
          </a:p>
        </p:txBody>
      </p:sp>
      <p:sp>
        <p:nvSpPr>
          <p:cNvPr id="4" name="TextBox 3">
            <a:extLst>
              <a:ext uri="{FF2B5EF4-FFF2-40B4-BE49-F238E27FC236}">
                <a16:creationId xmlns:a16="http://schemas.microsoft.com/office/drawing/2014/main" id="{84029FF3-B53B-61FA-45C4-310F08718ADF}"/>
              </a:ext>
            </a:extLst>
          </p:cNvPr>
          <p:cNvSpPr txBox="1"/>
          <p:nvPr/>
        </p:nvSpPr>
        <p:spPr>
          <a:xfrm>
            <a:off x="622481" y="3721216"/>
            <a:ext cx="6659880" cy="2308324"/>
          </a:xfrm>
          <a:prstGeom prst="rect">
            <a:avLst/>
          </a:prstGeom>
          <a:noFill/>
        </p:spPr>
        <p:txBody>
          <a:bodyPr wrap="square">
            <a:spAutoFit/>
          </a:bodyPr>
          <a:lstStyle/>
          <a:p>
            <a:r>
              <a:rPr lang="en-GB" sz="1800" u="sng" dirty="0">
                <a:effectLst/>
                <a:latin typeface="Calibri" panose="020F0502020204030204" pitchFamily="34" charset="0"/>
                <a:ea typeface="Calibri" panose="020F0502020204030204" pitchFamily="34" charset="0"/>
              </a:rPr>
              <a:t>ontology &amp; infrastructure:</a:t>
            </a:r>
          </a:p>
          <a:p>
            <a:r>
              <a:rPr lang="en-GB" dirty="0">
                <a:latin typeface="Calibri" panose="020F0502020204030204" pitchFamily="34" charset="0"/>
              </a:rPr>
              <a:t>Ceramics</a:t>
            </a:r>
          </a:p>
          <a:p>
            <a:r>
              <a:rPr lang="en-GB" dirty="0">
                <a:latin typeface="Calibri" panose="020F0502020204030204" pitchFamily="34" charset="0"/>
              </a:rPr>
              <a:t>Geology</a:t>
            </a:r>
          </a:p>
          <a:p>
            <a:r>
              <a:rPr lang="en-GB" dirty="0"/>
              <a:t>Thin sections</a:t>
            </a:r>
          </a:p>
          <a:p>
            <a:r>
              <a:rPr lang="en-GB" dirty="0"/>
              <a:t>Ceramic ethnography</a:t>
            </a:r>
          </a:p>
          <a:p>
            <a:r>
              <a:rPr lang="en-GB" dirty="0"/>
              <a:t>Botanical</a:t>
            </a:r>
          </a:p>
          <a:p>
            <a:r>
              <a:rPr lang="en-GB" dirty="0"/>
              <a:t>Animal bones</a:t>
            </a:r>
          </a:p>
          <a:p>
            <a:r>
              <a:rPr lang="en-GB" dirty="0"/>
              <a:t>Marbles </a:t>
            </a:r>
          </a:p>
        </p:txBody>
      </p:sp>
    </p:spTree>
    <p:extLst>
      <p:ext uri="{BB962C8B-B14F-4D97-AF65-F5344CB8AC3E}">
        <p14:creationId xmlns:p14="http://schemas.microsoft.com/office/powerpoint/2010/main" val="2799767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3E0E3-9B80-8271-F60D-247FE46C1595}"/>
              </a:ext>
            </a:extLst>
          </p:cNvPr>
          <p:cNvSpPr>
            <a:spLocks noGrp="1"/>
          </p:cNvSpPr>
          <p:nvPr>
            <p:ph type="title"/>
          </p:nvPr>
        </p:nvSpPr>
        <p:spPr/>
        <p:txBody>
          <a:bodyPr/>
          <a:lstStyle/>
          <a:p>
            <a:r>
              <a:rPr lang="en-GB" dirty="0"/>
              <a:t>Data export</a:t>
            </a:r>
          </a:p>
        </p:txBody>
      </p:sp>
      <p:sp>
        <p:nvSpPr>
          <p:cNvPr id="3" name="Content Placeholder 2">
            <a:extLst>
              <a:ext uri="{FF2B5EF4-FFF2-40B4-BE49-F238E27FC236}">
                <a16:creationId xmlns:a16="http://schemas.microsoft.com/office/drawing/2014/main" id="{2431D342-BA6B-F3BC-C375-77C8D475DDE6}"/>
              </a:ext>
            </a:extLst>
          </p:cNvPr>
          <p:cNvSpPr>
            <a:spLocks noGrp="1"/>
          </p:cNvSpPr>
          <p:nvPr>
            <p:ph sz="quarter" idx="10"/>
          </p:nvPr>
        </p:nvSpPr>
        <p:spPr/>
        <p:txBody>
          <a:bodyPr>
            <a:normAutofit fontScale="92500"/>
          </a:bodyPr>
          <a:lstStyle/>
          <a:p>
            <a:r>
              <a:rPr lang="en-GB" i="1" dirty="0"/>
              <a:t>Customised</a:t>
            </a:r>
            <a:r>
              <a:rPr lang="en-GB" dirty="0"/>
              <a:t> OMEKA-S i.e. open-source software with new tools – additions., e.g. ways to export data from collection management system and websites: </a:t>
            </a:r>
          </a:p>
          <a:p>
            <a:pPr marL="914400" lvl="1" indent="-457200">
              <a:buAutoNum type="arabicParenR"/>
            </a:pPr>
            <a:r>
              <a:rPr lang="en-GB" b="1" dirty="0"/>
              <a:t>Exports</a:t>
            </a:r>
            <a:r>
              <a:rPr lang="en-GB" dirty="0"/>
              <a:t> for those on the admin side (built with OMEKA-S team). </a:t>
            </a:r>
          </a:p>
          <a:p>
            <a:pPr marL="457200" lvl="1" indent="0">
              <a:buNone/>
            </a:pPr>
            <a:endParaRPr lang="en-GB" dirty="0"/>
          </a:p>
          <a:p>
            <a:pPr marL="457200" lvl="1" indent="0">
              <a:buNone/>
            </a:pPr>
            <a:r>
              <a:rPr lang="en-GB" dirty="0"/>
              <a:t>2) </a:t>
            </a:r>
            <a:r>
              <a:rPr lang="en-GB" b="1" dirty="0"/>
              <a:t>BIRI Exports</a:t>
            </a:r>
            <a:r>
              <a:rPr lang="en-GB" dirty="0"/>
              <a:t> to enable visitors to download data from our websites based on their searches (TA Built)</a:t>
            </a:r>
          </a:p>
          <a:p>
            <a:pPr marL="457200" lvl="1" indent="0">
              <a:buNone/>
            </a:pPr>
            <a:endParaRPr lang="en-GB" dirty="0"/>
          </a:p>
          <a:p>
            <a:pPr marL="457200" lvl="1" indent="0">
              <a:buNone/>
            </a:pPr>
            <a:r>
              <a:rPr lang="en-GB" dirty="0"/>
              <a:t>3) </a:t>
            </a:r>
            <a:r>
              <a:rPr lang="en-GB" b="1" dirty="0"/>
              <a:t>FAIR OMEKA Data Portal </a:t>
            </a:r>
            <a:r>
              <a:rPr lang="en-GB" dirty="0"/>
              <a:t>a sophisticated data portal built on Fair principles – to enable data to be harvested by aggregators such as HSDS and ADS (Delving)</a:t>
            </a:r>
          </a:p>
          <a:p>
            <a:pPr lvl="1"/>
            <a:endParaRPr lang="en-GB" dirty="0"/>
          </a:p>
          <a:p>
            <a:endParaRPr lang="en-GB" dirty="0"/>
          </a:p>
        </p:txBody>
      </p:sp>
      <p:sp>
        <p:nvSpPr>
          <p:cNvPr id="5" name="Text Placeholder 3">
            <a:extLst>
              <a:ext uri="{FF2B5EF4-FFF2-40B4-BE49-F238E27FC236}">
                <a16:creationId xmlns:a16="http://schemas.microsoft.com/office/drawing/2014/main" id="{844BF1C4-3923-492B-C19F-81CAAABEBD5A}"/>
              </a:ext>
            </a:extLst>
          </p:cNvPr>
          <p:cNvSpPr>
            <a:spLocks noGrp="1"/>
          </p:cNvSpPr>
          <p:nvPr>
            <p:ph type="body" sz="quarter" idx="17"/>
          </p:nvPr>
        </p:nvSpPr>
        <p:spPr>
          <a:xfrm>
            <a:off x="520571" y="186311"/>
            <a:ext cx="9045575" cy="422275"/>
          </a:xfrm>
        </p:spPr>
        <p:txBody>
          <a:bodyPr/>
          <a:lstStyle/>
          <a:p>
            <a:r>
              <a:rPr lang="en-GB" sz="1800" dirty="0"/>
              <a:t>Transforming Access To Mediterranean Cultural Heritage Science Collections</a:t>
            </a:r>
          </a:p>
        </p:txBody>
      </p:sp>
      <p:pic>
        <p:nvPicPr>
          <p:cNvPr id="6" name="Picture 4" descr="2024 – British School at Athens">
            <a:extLst>
              <a:ext uri="{FF2B5EF4-FFF2-40B4-BE49-F238E27FC236}">
                <a16:creationId xmlns:a16="http://schemas.microsoft.com/office/drawing/2014/main" id="{47BAFE60-ED1A-211E-364E-144CAD682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738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51DB3-35AA-B529-E2B2-E4B46500B42C}"/>
              </a:ext>
            </a:extLst>
          </p:cNvPr>
          <p:cNvSpPr>
            <a:spLocks noGrp="1"/>
          </p:cNvSpPr>
          <p:nvPr>
            <p:ph type="title"/>
          </p:nvPr>
        </p:nvSpPr>
        <p:spPr/>
        <p:txBody>
          <a:bodyPr/>
          <a:lstStyle/>
          <a:p>
            <a:r>
              <a:rPr lang="en-GB" dirty="0"/>
              <a:t>Infrastructure</a:t>
            </a:r>
          </a:p>
        </p:txBody>
      </p:sp>
      <p:sp>
        <p:nvSpPr>
          <p:cNvPr id="3" name="Content Placeholder 2">
            <a:extLst>
              <a:ext uri="{FF2B5EF4-FFF2-40B4-BE49-F238E27FC236}">
                <a16:creationId xmlns:a16="http://schemas.microsoft.com/office/drawing/2014/main" id="{31E04BF4-ADF7-7CBE-8C49-8EC405582EBA}"/>
              </a:ext>
            </a:extLst>
          </p:cNvPr>
          <p:cNvSpPr>
            <a:spLocks noGrp="1"/>
          </p:cNvSpPr>
          <p:nvPr>
            <p:ph sz="quarter" idx="10"/>
          </p:nvPr>
        </p:nvSpPr>
        <p:spPr/>
        <p:txBody>
          <a:bodyPr/>
          <a:lstStyle/>
          <a:p>
            <a:r>
              <a:rPr lang="en-GB" dirty="0"/>
              <a:t>FAIR compliant (Findable, Accessible, Interoperable &amp; Reusable)</a:t>
            </a:r>
          </a:p>
          <a:p>
            <a:endParaRPr lang="en-GB" dirty="0"/>
          </a:p>
          <a:p>
            <a:r>
              <a:rPr lang="en-GB" dirty="0"/>
              <a:t>Interoperability for existing and new datasets </a:t>
            </a:r>
          </a:p>
          <a:p>
            <a:endParaRPr lang="en-GB" dirty="0"/>
          </a:p>
          <a:p>
            <a:r>
              <a:rPr lang="en-GB" dirty="0"/>
              <a:t>Enables Data Providers (repositories, e.g. BIRI, university museums, etc.) to share their data to aggregators including HSDS and Service Providers (harvesters) through the Open Archives Initiative Protocol for Metadata Harvesting (OAI-PMH). </a:t>
            </a:r>
          </a:p>
          <a:p>
            <a:endParaRPr lang="en-GB" dirty="0"/>
          </a:p>
        </p:txBody>
      </p:sp>
      <p:sp>
        <p:nvSpPr>
          <p:cNvPr id="4" name="Text Placeholder 3">
            <a:extLst>
              <a:ext uri="{FF2B5EF4-FFF2-40B4-BE49-F238E27FC236}">
                <a16:creationId xmlns:a16="http://schemas.microsoft.com/office/drawing/2014/main" id="{20824821-40C3-DD03-7A3B-DB2C1C382532}"/>
              </a:ext>
            </a:extLst>
          </p:cNvPr>
          <p:cNvSpPr>
            <a:spLocks noGrp="1"/>
          </p:cNvSpPr>
          <p:nvPr>
            <p:ph type="body" sz="quarter" idx="17"/>
          </p:nvPr>
        </p:nvSpPr>
        <p:spPr/>
        <p:txBody>
          <a:bodyPr/>
          <a:lstStyle/>
          <a:p>
            <a:r>
              <a:rPr lang="en-GB" sz="1800" dirty="0"/>
              <a:t>Transforming Access To Mediterranean Cultural Heritage Science Collections</a:t>
            </a:r>
          </a:p>
        </p:txBody>
      </p:sp>
      <p:pic>
        <p:nvPicPr>
          <p:cNvPr id="5" name="Picture 4" descr="2024 – British School at Athens">
            <a:extLst>
              <a:ext uri="{FF2B5EF4-FFF2-40B4-BE49-F238E27FC236}">
                <a16:creationId xmlns:a16="http://schemas.microsoft.com/office/drawing/2014/main" id="{6651D368-8A4E-EE5D-B47F-CD90A55CA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343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4FD6C-F7AB-AB9E-AF93-50263474B091}"/>
              </a:ext>
            </a:extLst>
          </p:cNvPr>
          <p:cNvSpPr>
            <a:spLocks noGrp="1"/>
          </p:cNvSpPr>
          <p:nvPr>
            <p:ph type="title"/>
          </p:nvPr>
        </p:nvSpPr>
        <p:spPr/>
        <p:txBody>
          <a:bodyPr>
            <a:normAutofit fontScale="90000"/>
          </a:bodyPr>
          <a:lstStyle/>
          <a:p>
            <a:r>
              <a:rPr lang="en-GB" dirty="0"/>
              <a:t>Benefits for institutions – like university museums! </a:t>
            </a:r>
          </a:p>
        </p:txBody>
      </p:sp>
      <p:sp>
        <p:nvSpPr>
          <p:cNvPr id="3" name="Content Placeholder 2">
            <a:extLst>
              <a:ext uri="{FF2B5EF4-FFF2-40B4-BE49-F238E27FC236}">
                <a16:creationId xmlns:a16="http://schemas.microsoft.com/office/drawing/2014/main" id="{E7108F93-8FD7-90DE-84CF-DD81A877B0B6}"/>
              </a:ext>
            </a:extLst>
          </p:cNvPr>
          <p:cNvSpPr>
            <a:spLocks noGrp="1"/>
          </p:cNvSpPr>
          <p:nvPr>
            <p:ph sz="quarter" idx="10"/>
          </p:nvPr>
        </p:nvSpPr>
        <p:spPr>
          <a:xfrm>
            <a:off x="520701" y="1857374"/>
            <a:ext cx="11074670" cy="4512946"/>
          </a:xfrm>
        </p:spPr>
        <p:txBody>
          <a:bodyPr>
            <a:normAutofit fontScale="70000" lnSpcReduction="20000"/>
          </a:bodyPr>
          <a:lstStyle/>
          <a:p>
            <a:r>
              <a:rPr lang="en-GB" dirty="0"/>
              <a:t>Our project helps institutions, to transform their digital humanities capabilities, by providing training and resources for adopting accessible infrastructure for:</a:t>
            </a:r>
          </a:p>
          <a:p>
            <a:pPr marL="457200" indent="-457200">
              <a:buFont typeface="Arial" panose="020B0604020202020204" pitchFamily="34" charset="0"/>
              <a:buChar char="•"/>
            </a:pPr>
            <a:r>
              <a:rPr lang="en-GB" dirty="0"/>
              <a:t>Storing and structuring previously unavailable digital collections</a:t>
            </a:r>
          </a:p>
          <a:p>
            <a:pPr marL="457200" indent="-457200">
              <a:buFont typeface="Arial" panose="020B0604020202020204" pitchFamily="34" charset="0"/>
              <a:buChar char="•"/>
            </a:pPr>
            <a:r>
              <a:rPr lang="en-GB" dirty="0"/>
              <a:t>Making their collections available online – building websites efficiently - (in-house) through using customised open-source software </a:t>
            </a:r>
          </a:p>
          <a:p>
            <a:pPr marL="457200" indent="-457200">
              <a:buFont typeface="Arial" panose="020B0604020202020204" pitchFamily="34" charset="0"/>
              <a:buChar char="•"/>
            </a:pPr>
            <a:r>
              <a:rPr lang="en-GB" dirty="0"/>
              <a:t>Making collections useable for researchers, schools and members of the public</a:t>
            </a:r>
          </a:p>
          <a:p>
            <a:endParaRPr lang="en" dirty="0"/>
          </a:p>
          <a:p>
            <a:r>
              <a:rPr lang="en" dirty="0"/>
              <a:t>We are ensuring partners have sustainable access to a suite of tools - enabling them to be self-sufficient (not relying on external vendors for content management and website development). </a:t>
            </a:r>
          </a:p>
          <a:p>
            <a:r>
              <a:rPr lang="en-GB" dirty="0"/>
              <a:t>*i.e. without the need for expensive specialist IT consultants*</a:t>
            </a:r>
          </a:p>
          <a:p>
            <a:endParaRPr lang="en-GB" dirty="0"/>
          </a:p>
          <a:p>
            <a:pPr marL="457200" indent="-457200">
              <a:buFont typeface="Arial" panose="020B0604020202020204" pitchFamily="34" charset="0"/>
              <a:buChar char="•"/>
            </a:pPr>
            <a:r>
              <a:rPr lang="en-GB" b="1" dirty="0"/>
              <a:t>In the next phase of the project we’re looking for new partners to work with</a:t>
            </a:r>
            <a:endParaRPr lang="en-GB" dirty="0"/>
          </a:p>
        </p:txBody>
      </p:sp>
      <p:sp>
        <p:nvSpPr>
          <p:cNvPr id="4" name="Text Placeholder 3">
            <a:extLst>
              <a:ext uri="{FF2B5EF4-FFF2-40B4-BE49-F238E27FC236}">
                <a16:creationId xmlns:a16="http://schemas.microsoft.com/office/drawing/2014/main" id="{FDF65FCD-06E1-8E30-AA4D-5273D38479F7}"/>
              </a:ext>
            </a:extLst>
          </p:cNvPr>
          <p:cNvSpPr>
            <a:spLocks noGrp="1"/>
          </p:cNvSpPr>
          <p:nvPr>
            <p:ph type="body" sz="quarter" idx="17"/>
          </p:nvPr>
        </p:nvSpPr>
        <p:spPr/>
        <p:txBody>
          <a:bodyPr/>
          <a:lstStyle/>
          <a:p>
            <a:r>
              <a:rPr lang="en-GB" sz="1800" dirty="0"/>
              <a:t>Transforming Access To Mediterranean Cultural Heritage Science Collections</a:t>
            </a:r>
          </a:p>
        </p:txBody>
      </p:sp>
      <p:pic>
        <p:nvPicPr>
          <p:cNvPr id="5" name="Picture 4" descr="2024 – British School at Athens">
            <a:extLst>
              <a:ext uri="{FF2B5EF4-FFF2-40B4-BE49-F238E27FC236}">
                <a16:creationId xmlns:a16="http://schemas.microsoft.com/office/drawing/2014/main" id="{16C9F3D2-21DC-073A-5376-DA3CC617C5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049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4B49B-7C1E-4B60-DDA7-EFC5B0C22D59}"/>
              </a:ext>
            </a:extLst>
          </p:cNvPr>
          <p:cNvSpPr>
            <a:spLocks noGrp="1"/>
          </p:cNvSpPr>
          <p:nvPr>
            <p:ph type="title"/>
          </p:nvPr>
        </p:nvSpPr>
        <p:spPr/>
        <p:txBody>
          <a:bodyPr>
            <a:normAutofit fontScale="90000"/>
          </a:bodyPr>
          <a:lstStyle/>
          <a:p>
            <a:r>
              <a:rPr lang="en-GB" dirty="0"/>
              <a:t>Benefits for researchers and museums education professionals</a:t>
            </a:r>
          </a:p>
        </p:txBody>
      </p:sp>
      <p:sp>
        <p:nvSpPr>
          <p:cNvPr id="3" name="Content Placeholder 2">
            <a:extLst>
              <a:ext uri="{FF2B5EF4-FFF2-40B4-BE49-F238E27FC236}">
                <a16:creationId xmlns:a16="http://schemas.microsoft.com/office/drawing/2014/main" id="{CCB71659-EA8E-DD36-7859-8C2D8D1CCC7E}"/>
              </a:ext>
            </a:extLst>
          </p:cNvPr>
          <p:cNvSpPr>
            <a:spLocks noGrp="1"/>
          </p:cNvSpPr>
          <p:nvPr>
            <p:ph sz="quarter" idx="10"/>
          </p:nvPr>
        </p:nvSpPr>
        <p:spPr/>
        <p:txBody>
          <a:bodyPr>
            <a:normAutofit fontScale="92500" lnSpcReduction="20000"/>
          </a:bodyPr>
          <a:lstStyle/>
          <a:p>
            <a:r>
              <a:rPr lang="en-GB" dirty="0">
                <a:ea typeface="Calibri" panose="020F0502020204030204" pitchFamily="34" charset="0"/>
              </a:rPr>
              <a:t>Researcher and public access to previously inaccessible heritage science data collections: </a:t>
            </a:r>
          </a:p>
          <a:p>
            <a:r>
              <a:rPr lang="en-GB" b="1" dirty="0"/>
              <a:t>Researchers:</a:t>
            </a:r>
            <a:r>
              <a:rPr lang="en-GB" dirty="0"/>
              <a:t> </a:t>
            </a:r>
          </a:p>
          <a:p>
            <a:r>
              <a:rPr lang="en-GB" dirty="0"/>
              <a:t>Ability to work with previously unavailable, spatially enabled, downloadable and citable data </a:t>
            </a:r>
            <a:r>
              <a:rPr lang="en-GB" dirty="0">
                <a:ea typeface="Calibri" panose="020F0502020204030204" pitchFamily="34" charset="0"/>
              </a:rPr>
              <a:t>for addressing innovative big-picture questions using diverse collections;</a:t>
            </a:r>
            <a:endParaRPr lang="en-GB" dirty="0"/>
          </a:p>
          <a:p>
            <a:r>
              <a:rPr lang="en-GB" b="1" dirty="0"/>
              <a:t>Museums education professionals:  </a:t>
            </a:r>
          </a:p>
          <a:p>
            <a:r>
              <a:rPr lang="en-GB" dirty="0"/>
              <a:t>Benefits for education professionals include access to important and engaging datasets, with the potential for areas of key curriculum need - including especially skills in science subjects, computer education, digital literacy, data science and AI. </a:t>
            </a:r>
          </a:p>
          <a:p>
            <a:endParaRPr lang="en-GB" dirty="0"/>
          </a:p>
        </p:txBody>
      </p:sp>
      <p:sp>
        <p:nvSpPr>
          <p:cNvPr id="5" name="Text Placeholder 3">
            <a:extLst>
              <a:ext uri="{FF2B5EF4-FFF2-40B4-BE49-F238E27FC236}">
                <a16:creationId xmlns:a16="http://schemas.microsoft.com/office/drawing/2014/main" id="{92867B82-FCDA-9ABE-9D35-BF196AACA258}"/>
              </a:ext>
            </a:extLst>
          </p:cNvPr>
          <p:cNvSpPr>
            <a:spLocks noGrp="1"/>
          </p:cNvSpPr>
          <p:nvPr>
            <p:ph type="body" sz="quarter" idx="17"/>
          </p:nvPr>
        </p:nvSpPr>
        <p:spPr>
          <a:xfrm>
            <a:off x="520571" y="186311"/>
            <a:ext cx="9045575" cy="422275"/>
          </a:xfrm>
        </p:spPr>
        <p:txBody>
          <a:bodyPr/>
          <a:lstStyle/>
          <a:p>
            <a:r>
              <a:rPr lang="en-GB" sz="1800" dirty="0"/>
              <a:t>Transforming Access To Mediterranean Cultural Heritage Science Collections</a:t>
            </a:r>
          </a:p>
        </p:txBody>
      </p:sp>
      <p:pic>
        <p:nvPicPr>
          <p:cNvPr id="6" name="Picture 5" descr="2024 – British School at Athens">
            <a:extLst>
              <a:ext uri="{FF2B5EF4-FFF2-40B4-BE49-F238E27FC236}">
                <a16:creationId xmlns:a16="http://schemas.microsoft.com/office/drawing/2014/main" id="{7454482C-8373-E4C6-412C-77523DB59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80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2AE19-1825-0C08-2399-1308ED6C4956}"/>
              </a:ext>
            </a:extLst>
          </p:cNvPr>
          <p:cNvSpPr>
            <a:spLocks noGrp="1"/>
          </p:cNvSpPr>
          <p:nvPr>
            <p:ph type="title"/>
          </p:nvPr>
        </p:nvSpPr>
        <p:spPr/>
        <p:txBody>
          <a:bodyPr>
            <a:normAutofit/>
          </a:bodyPr>
          <a:lstStyle/>
          <a:p>
            <a:r>
              <a:rPr lang="en-GB" dirty="0"/>
              <a:t>Aims for next 5 years (2026-2031)</a:t>
            </a:r>
          </a:p>
        </p:txBody>
      </p:sp>
      <p:sp>
        <p:nvSpPr>
          <p:cNvPr id="3" name="Content Placeholder 2">
            <a:extLst>
              <a:ext uri="{FF2B5EF4-FFF2-40B4-BE49-F238E27FC236}">
                <a16:creationId xmlns:a16="http://schemas.microsoft.com/office/drawing/2014/main" id="{B6A3990C-CD3A-AEB2-E87E-A97FD8451386}"/>
              </a:ext>
            </a:extLst>
          </p:cNvPr>
          <p:cNvSpPr>
            <a:spLocks noGrp="1"/>
          </p:cNvSpPr>
          <p:nvPr>
            <p:ph sz="quarter" idx="10"/>
          </p:nvPr>
        </p:nvSpPr>
        <p:spPr/>
        <p:txBody>
          <a:bodyPr>
            <a:normAutofit fontScale="85000" lnSpcReduction="10000"/>
          </a:bodyPr>
          <a:lstStyle/>
          <a:p>
            <a:r>
              <a:rPr lang="en-GB" dirty="0"/>
              <a:t>Maximise the potential of Transforming Access: </a:t>
            </a:r>
          </a:p>
          <a:p>
            <a:pPr marL="457200" indent="-457200">
              <a:buFont typeface="Arial" panose="020B0604020202020204" pitchFamily="34" charset="0"/>
              <a:buChar char="•"/>
            </a:pPr>
            <a:r>
              <a:rPr lang="en-GB" dirty="0"/>
              <a:t>Enable new partner organizations to publish their digitised heritage science collections</a:t>
            </a:r>
          </a:p>
          <a:p>
            <a:pPr marL="457200" indent="-457200">
              <a:buFont typeface="Arial" panose="020B0604020202020204" pitchFamily="34" charset="0"/>
              <a:buChar char="•"/>
            </a:pPr>
            <a:r>
              <a:rPr lang="en-GB" dirty="0"/>
              <a:t>Engage with diverse audiences, researchers and members of the public </a:t>
            </a:r>
          </a:p>
          <a:p>
            <a:pPr marL="457200" indent="-457200">
              <a:buFont typeface="Arial" panose="020B0604020202020204" pitchFamily="34" charset="0"/>
              <a:buChar char="•"/>
            </a:pPr>
            <a:r>
              <a:rPr lang="en-GB" dirty="0"/>
              <a:t>Facilitate impact for institutions and their collections in research and education.</a:t>
            </a:r>
          </a:p>
          <a:p>
            <a:pPr marL="457200" indent="-457200">
              <a:buFont typeface="Arial" panose="020B0604020202020204" pitchFamily="34" charset="0"/>
              <a:buChar char="•"/>
            </a:pPr>
            <a:endParaRPr lang="en-GB" dirty="0"/>
          </a:p>
          <a:p>
            <a:r>
              <a:rPr lang="en-GB" b="1" dirty="0"/>
              <a:t>Transforming Access enables institutions to curate and publish their collections without buying in external software or consultants. </a:t>
            </a:r>
          </a:p>
          <a:p>
            <a:r>
              <a:rPr lang="en-GB" b="1" dirty="0"/>
              <a:t>A low cost, flexible solution to digital collections</a:t>
            </a:r>
            <a:r>
              <a:rPr lang="en-GB" dirty="0"/>
              <a:t>. </a:t>
            </a:r>
          </a:p>
          <a:p>
            <a:endParaRPr lang="en-GB" dirty="0"/>
          </a:p>
        </p:txBody>
      </p:sp>
      <p:sp>
        <p:nvSpPr>
          <p:cNvPr id="5" name="Text Placeholder 3">
            <a:extLst>
              <a:ext uri="{FF2B5EF4-FFF2-40B4-BE49-F238E27FC236}">
                <a16:creationId xmlns:a16="http://schemas.microsoft.com/office/drawing/2014/main" id="{21504D6C-912D-BAE0-E226-7DAA36B4503B}"/>
              </a:ext>
            </a:extLst>
          </p:cNvPr>
          <p:cNvSpPr>
            <a:spLocks noGrp="1"/>
          </p:cNvSpPr>
          <p:nvPr>
            <p:ph type="body" sz="quarter" idx="17"/>
          </p:nvPr>
        </p:nvSpPr>
        <p:spPr>
          <a:xfrm>
            <a:off x="520571" y="186311"/>
            <a:ext cx="9045575" cy="422275"/>
          </a:xfrm>
        </p:spPr>
        <p:txBody>
          <a:bodyPr/>
          <a:lstStyle/>
          <a:p>
            <a:r>
              <a:rPr lang="en-GB" sz="1800" dirty="0"/>
              <a:t>Transforming Access To Mediterranean Cultural Heritage Science Collections</a:t>
            </a:r>
          </a:p>
        </p:txBody>
      </p:sp>
      <p:pic>
        <p:nvPicPr>
          <p:cNvPr id="6" name="Picture 5" descr="2024 – British School at Athens">
            <a:extLst>
              <a:ext uri="{FF2B5EF4-FFF2-40B4-BE49-F238E27FC236}">
                <a16:creationId xmlns:a16="http://schemas.microsoft.com/office/drawing/2014/main" id="{39BFF5EE-EB1B-8E48-6A8D-6CDDBCE4E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20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4D68-3CEF-4EDE-13DB-DB4305FD0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AACD5-7FC9-320B-1BB6-A2A868282F87}"/>
              </a:ext>
            </a:extLst>
          </p:cNvPr>
          <p:cNvSpPr>
            <a:spLocks noGrp="1"/>
          </p:cNvSpPr>
          <p:nvPr>
            <p:ph type="title"/>
          </p:nvPr>
        </p:nvSpPr>
        <p:spPr/>
        <p:txBody>
          <a:bodyPr/>
          <a:lstStyle/>
          <a:p>
            <a:r>
              <a:rPr lang="en-GB" dirty="0"/>
              <a:t>Contact us</a:t>
            </a:r>
          </a:p>
        </p:txBody>
      </p:sp>
      <p:sp>
        <p:nvSpPr>
          <p:cNvPr id="3" name="Content Placeholder 2">
            <a:extLst>
              <a:ext uri="{FF2B5EF4-FFF2-40B4-BE49-F238E27FC236}">
                <a16:creationId xmlns:a16="http://schemas.microsoft.com/office/drawing/2014/main" id="{6714B4C4-5915-8144-2CE7-604E21F1A44C}"/>
              </a:ext>
            </a:extLst>
          </p:cNvPr>
          <p:cNvSpPr>
            <a:spLocks noGrp="1"/>
          </p:cNvSpPr>
          <p:nvPr>
            <p:ph sz="quarter" idx="10"/>
          </p:nvPr>
        </p:nvSpPr>
        <p:spPr/>
        <p:txBody>
          <a:bodyPr>
            <a:normAutofit fontScale="85000" lnSpcReduction="20000"/>
          </a:bodyPr>
          <a:lstStyle/>
          <a:p>
            <a:pPr>
              <a:lnSpc>
                <a:spcPct val="120000"/>
              </a:lnSpc>
            </a:pPr>
            <a:r>
              <a:rPr lang="en-GB" u="sng" spc="10" dirty="0"/>
              <a:t>Programme Manager Access and Impact</a:t>
            </a:r>
            <a:r>
              <a:rPr lang="en-GB" b="1" spc="10" dirty="0"/>
              <a:t> </a:t>
            </a:r>
            <a:r>
              <a:rPr lang="en-GB" spc="10" dirty="0"/>
              <a:t>- 0.3 FTE, based at Newcastle Uni (Sept ‘26-March 3031). </a:t>
            </a:r>
          </a:p>
          <a:p>
            <a:pPr>
              <a:lnSpc>
                <a:spcPct val="120000"/>
              </a:lnSpc>
            </a:pPr>
            <a:r>
              <a:rPr lang="en-GB" u="sng" spc="10" dirty="0"/>
              <a:t>Educator Access</a:t>
            </a:r>
            <a:r>
              <a:rPr lang="en-GB" spc="10" dirty="0"/>
              <a:t> - 0.67 FTE based at Newcastle University (7 months from Sept. 2026). </a:t>
            </a:r>
          </a:p>
          <a:p>
            <a:endParaRPr lang="en-GB" dirty="0"/>
          </a:p>
          <a:p>
            <a:r>
              <a:rPr lang="en-GB" dirty="0">
                <a:hlinkClick r:id="rId3"/>
              </a:rPr>
              <a:t>RICHeS: Transforming Access | LinkedIn</a:t>
            </a:r>
            <a:endParaRPr lang="en-GB" dirty="0"/>
          </a:p>
          <a:p>
            <a:r>
              <a:rPr lang="en-GB" dirty="0"/>
              <a:t>Please fill in form using QR code </a:t>
            </a:r>
            <a:r>
              <a:rPr lang="en-GB" dirty="0">
                <a:sym typeface="Wingdings" panose="05000000000000000000" pitchFamily="2" charset="2"/>
              </a:rPr>
              <a:t></a:t>
            </a:r>
            <a:endParaRPr lang="en-GB" dirty="0">
              <a:solidFill>
                <a:srgbClr val="FF0000"/>
              </a:solidFill>
            </a:endParaRPr>
          </a:p>
          <a:p>
            <a:pPr>
              <a:lnSpc>
                <a:spcPct val="120000"/>
              </a:lnSpc>
            </a:pPr>
            <a:r>
              <a:rPr lang="en-GB" spc="10" dirty="0"/>
              <a:t>PI: Mark Jackson </a:t>
            </a:r>
            <a:r>
              <a:rPr lang="en-GB" spc="50" dirty="0">
                <a:hlinkClick r:id="rId4"/>
              </a:rPr>
              <a:t>m.p.c.jackson@ncl.ac.uk</a:t>
            </a:r>
            <a:r>
              <a:rPr lang="en-GB" spc="50" dirty="0"/>
              <a:t> </a:t>
            </a:r>
          </a:p>
          <a:p>
            <a:pPr>
              <a:lnSpc>
                <a:spcPct val="120000"/>
              </a:lnSpc>
            </a:pPr>
            <a:r>
              <a:rPr lang="en-GB" spc="10" dirty="0"/>
              <a:t>Programme Manager: </a:t>
            </a:r>
            <a:r>
              <a:rPr lang="en-GB" spc="10" dirty="0">
                <a:hlinkClick r:id="rId5"/>
              </a:rPr>
              <a:t>Sophie.Moore2@newcastle.ac.uk</a:t>
            </a:r>
            <a:r>
              <a:rPr lang="en-GB" spc="10" dirty="0"/>
              <a:t> </a:t>
            </a:r>
          </a:p>
          <a:p>
            <a:endParaRPr lang="en-GB" dirty="0">
              <a:solidFill>
                <a:srgbClr val="FF0000"/>
              </a:solidFill>
            </a:endParaRPr>
          </a:p>
        </p:txBody>
      </p:sp>
      <p:sp>
        <p:nvSpPr>
          <p:cNvPr id="4" name="Text Placeholder 3">
            <a:extLst>
              <a:ext uri="{FF2B5EF4-FFF2-40B4-BE49-F238E27FC236}">
                <a16:creationId xmlns:a16="http://schemas.microsoft.com/office/drawing/2014/main" id="{E292A9EB-C838-FB3A-9AE8-CFA61F14A634}"/>
              </a:ext>
            </a:extLst>
          </p:cNvPr>
          <p:cNvSpPr>
            <a:spLocks noGrp="1"/>
          </p:cNvSpPr>
          <p:nvPr>
            <p:ph type="body" sz="quarter" idx="17"/>
          </p:nvPr>
        </p:nvSpPr>
        <p:spPr/>
        <p:txBody>
          <a:bodyPr/>
          <a:lstStyle/>
          <a:p>
            <a:r>
              <a:rPr lang="en-GB" sz="1800" dirty="0"/>
              <a:t>Transforming Access To Mediterranean Cultural Heritage Science Collections</a:t>
            </a:r>
          </a:p>
        </p:txBody>
      </p:sp>
      <p:pic>
        <p:nvPicPr>
          <p:cNvPr id="5" name="Picture 4" descr="2024 – British School at Athens">
            <a:extLst>
              <a:ext uri="{FF2B5EF4-FFF2-40B4-BE49-F238E27FC236}">
                <a16:creationId xmlns:a16="http://schemas.microsoft.com/office/drawing/2014/main" id="{274593A8-2B23-7B88-A2BD-C18856077D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992C7B3-A661-E68A-7E3C-6410BFC5E41F}"/>
              </a:ext>
            </a:extLst>
          </p:cNvPr>
          <p:cNvPicPr>
            <a:picLocks noChangeAspect="1"/>
          </p:cNvPicPr>
          <p:nvPr/>
        </p:nvPicPr>
        <p:blipFill>
          <a:blip r:embed="rId7"/>
          <a:stretch>
            <a:fillRect/>
          </a:stretch>
        </p:blipFill>
        <p:spPr>
          <a:xfrm>
            <a:off x="9130994" y="3379802"/>
            <a:ext cx="2464377" cy="2506005"/>
          </a:xfrm>
          <a:prstGeom prst="rect">
            <a:avLst/>
          </a:prstGeom>
        </p:spPr>
      </p:pic>
    </p:spTree>
    <p:extLst>
      <p:ext uri="{BB962C8B-B14F-4D97-AF65-F5344CB8AC3E}">
        <p14:creationId xmlns:p14="http://schemas.microsoft.com/office/powerpoint/2010/main" val="226637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7ED8C-F2ED-1D52-1E6B-10D075311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51D0C-C5ED-3C68-332F-16CD5D5EFB47}"/>
              </a:ext>
            </a:extLst>
          </p:cNvPr>
          <p:cNvSpPr>
            <a:spLocks noGrp="1"/>
          </p:cNvSpPr>
          <p:nvPr>
            <p:ph type="title"/>
          </p:nvPr>
        </p:nvSpPr>
        <p:spPr/>
        <p:txBody>
          <a:bodyPr/>
          <a:lstStyle/>
          <a:p>
            <a:r>
              <a:rPr lang="en-GB" dirty="0"/>
              <a:t>Stay in Touch with the Project </a:t>
            </a:r>
          </a:p>
        </p:txBody>
      </p:sp>
      <p:sp>
        <p:nvSpPr>
          <p:cNvPr id="4" name="Text Placeholder 3">
            <a:extLst>
              <a:ext uri="{FF2B5EF4-FFF2-40B4-BE49-F238E27FC236}">
                <a16:creationId xmlns:a16="http://schemas.microsoft.com/office/drawing/2014/main" id="{7D5FC90A-9771-5666-BFBB-3BAB48CDBDF9}"/>
              </a:ext>
            </a:extLst>
          </p:cNvPr>
          <p:cNvSpPr>
            <a:spLocks noGrp="1"/>
          </p:cNvSpPr>
          <p:nvPr>
            <p:ph type="body" sz="quarter" idx="17"/>
          </p:nvPr>
        </p:nvSpPr>
        <p:spPr/>
        <p:txBody>
          <a:bodyPr/>
          <a:lstStyle/>
          <a:p>
            <a:r>
              <a:rPr lang="en-GB" sz="1800" dirty="0"/>
              <a:t>Transforming Access To Mediterranean Cultural Heritage Science Collections</a:t>
            </a:r>
          </a:p>
        </p:txBody>
      </p:sp>
      <p:pic>
        <p:nvPicPr>
          <p:cNvPr id="5" name="Picture 4" descr="2024 – British School at Athens">
            <a:extLst>
              <a:ext uri="{FF2B5EF4-FFF2-40B4-BE49-F238E27FC236}">
                <a16:creationId xmlns:a16="http://schemas.microsoft.com/office/drawing/2014/main" id="{A61A7CE9-4468-BE03-A3CE-5ED67A68BD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9586" y="730160"/>
            <a:ext cx="1298549" cy="12856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29B1662-73A1-9006-8014-42EF55CA9792}"/>
              </a:ext>
            </a:extLst>
          </p:cNvPr>
          <p:cNvPicPr>
            <a:picLocks noChangeAspect="1"/>
          </p:cNvPicPr>
          <p:nvPr/>
        </p:nvPicPr>
        <p:blipFill>
          <a:blip r:embed="rId4"/>
          <a:stretch>
            <a:fillRect/>
          </a:stretch>
        </p:blipFill>
        <p:spPr>
          <a:xfrm>
            <a:off x="6938211" y="2015852"/>
            <a:ext cx="3328557" cy="3384783"/>
          </a:xfrm>
          <a:prstGeom prst="rect">
            <a:avLst/>
          </a:prstGeom>
        </p:spPr>
      </p:pic>
    </p:spTree>
    <p:extLst>
      <p:ext uri="{BB962C8B-B14F-4D97-AF65-F5344CB8AC3E}">
        <p14:creationId xmlns:p14="http://schemas.microsoft.com/office/powerpoint/2010/main" val="1632068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C4E0D-59D7-CBF9-1976-10B39C52405A}"/>
              </a:ext>
            </a:extLst>
          </p:cNvPr>
          <p:cNvSpPr>
            <a:spLocks noGrp="1"/>
          </p:cNvSpPr>
          <p:nvPr>
            <p:ph type="title"/>
          </p:nvPr>
        </p:nvSpPr>
        <p:spPr/>
        <p:txBody>
          <a:bodyPr/>
          <a:lstStyle/>
          <a:p>
            <a:r>
              <a:rPr lang="en-GB" dirty="0"/>
              <a:t>If Questions about New Roles</a:t>
            </a:r>
          </a:p>
        </p:txBody>
      </p:sp>
      <p:sp>
        <p:nvSpPr>
          <p:cNvPr id="3" name="Content Placeholder 2">
            <a:extLst>
              <a:ext uri="{FF2B5EF4-FFF2-40B4-BE49-F238E27FC236}">
                <a16:creationId xmlns:a16="http://schemas.microsoft.com/office/drawing/2014/main" id="{5C222955-B0E6-3996-ABEC-D4DB8CD4D9B6}"/>
              </a:ext>
            </a:extLst>
          </p:cNvPr>
          <p:cNvSpPr>
            <a:spLocks noGrp="1"/>
          </p:cNvSpPr>
          <p:nvPr>
            <p:ph idx="1"/>
          </p:nvPr>
        </p:nvSpPr>
        <p:spPr/>
        <p:txBody>
          <a:bodyPr>
            <a:normAutofit fontScale="85000" lnSpcReduction="20000"/>
          </a:bodyPr>
          <a:lstStyle/>
          <a:p>
            <a:r>
              <a:rPr lang="en-GB" b="1" dirty="0"/>
              <a:t>Access and Impact Programme Manager </a:t>
            </a:r>
            <a:r>
              <a:rPr lang="en-GB" dirty="0"/>
              <a:t>(PM): The PM role will be a new post responsible for ongoing governance of the shared infrastructure and coordinating engagement with prospective partners. The PM will support the PI’s communication and outreach activities. The PM will also lead efforts in access and impact to identify and build applications for additional funding in support of digitizing and loading CH science datasets. ( 0.3 FTE over 5 years from Sept 2026-March 2031).</a:t>
            </a:r>
          </a:p>
          <a:p>
            <a:endParaRPr lang="en-GB" dirty="0"/>
          </a:p>
          <a:p>
            <a:r>
              <a:rPr lang="en-GB" b="1" dirty="0"/>
              <a:t>Educator Access role</a:t>
            </a:r>
            <a:r>
              <a:rPr lang="en-GB" dirty="0"/>
              <a:t>. One of our priorities is to maximise the access and impact for the benefit of substantial numbers of school teachers and students. During the first year an experienced educator will develop teaching potential of our online heritage science data. They will work with the PI and PM to develop strategic collaborations with educators and with the IT Lead to develop online educational tools and resources for maximising access of our IT infrastructure (7 months, 25 </a:t>
            </a:r>
            <a:r>
              <a:rPr lang="en-GB" dirty="0" err="1"/>
              <a:t>hpw</a:t>
            </a:r>
            <a:r>
              <a:rPr lang="en-GB" dirty="0"/>
              <a:t>, Year 1 from September 2026)</a:t>
            </a:r>
          </a:p>
          <a:p>
            <a:pPr marL="0" indent="0">
              <a:buNone/>
            </a:pPr>
            <a:endParaRPr lang="en-GB" dirty="0"/>
          </a:p>
        </p:txBody>
      </p:sp>
    </p:spTree>
    <p:extLst>
      <p:ext uri="{BB962C8B-B14F-4D97-AF65-F5344CB8AC3E}">
        <p14:creationId xmlns:p14="http://schemas.microsoft.com/office/powerpoint/2010/main" val="612747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CL Logo Theme">
  <a:themeElements>
    <a:clrScheme name="NCL Brand Refresh 2023">
      <a:dk1>
        <a:srgbClr val="051435"/>
      </a:dk1>
      <a:lt1>
        <a:sysClr val="window" lastClr="FFFFFF"/>
      </a:lt1>
      <a:dk2>
        <a:srgbClr val="003A65"/>
      </a:dk2>
      <a:lt2>
        <a:srgbClr val="8ED8F8"/>
      </a:lt2>
      <a:accent1>
        <a:srgbClr val="0073BC"/>
      </a:accent1>
      <a:accent2>
        <a:srgbClr val="29B7EA"/>
      </a:accent2>
      <a:accent3>
        <a:srgbClr val="C60C30"/>
      </a:accent3>
      <a:accent4>
        <a:srgbClr val="00A39B"/>
      </a:accent4>
      <a:accent5>
        <a:srgbClr val="5B9BD5"/>
      </a:accent5>
      <a:accent6>
        <a:srgbClr val="FDC82F"/>
      </a:accent6>
      <a:hlink>
        <a:srgbClr val="0073BC"/>
      </a:hlink>
      <a:folHlink>
        <a:srgbClr val="0073BC"/>
      </a:folHlink>
    </a:clrScheme>
    <a:fontScheme name="Derailed">
      <a:majorFont>
        <a:latin typeface="Derailed ExtraBold"/>
        <a:ea typeface=""/>
        <a:cs typeface=""/>
      </a:majorFont>
      <a:minorFont>
        <a:latin typeface="Derail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453</TotalTime>
  <Words>2140</Words>
  <Application>Microsoft Office PowerPoint</Application>
  <PresentationFormat>Widescreen</PresentationFormat>
  <Paragraphs>166</Paragraphs>
  <Slides>12</Slides>
  <Notes>11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Aptos</vt:lpstr>
      <vt:lpstr>Aptos Display</vt:lpstr>
      <vt:lpstr>Arial</vt:lpstr>
      <vt:lpstr>Calibri</vt:lpstr>
      <vt:lpstr>Calibri Light</vt:lpstr>
      <vt:lpstr>Derailed</vt:lpstr>
      <vt:lpstr>Derailed Light</vt:lpstr>
      <vt:lpstr>Wingdings</vt:lpstr>
      <vt:lpstr>Office Theme</vt:lpstr>
      <vt:lpstr>NCL Logo Theme</vt:lpstr>
      <vt:lpstr>1_Office Theme</vt:lpstr>
      <vt:lpstr>Transforming Access To Mediterranean Cultural Heritage Science Collections (RICHeS) Newcastle University, BSA, BIAA, BSR   University Museums Association June 2026</vt:lpstr>
      <vt:lpstr>A challenge many of our organizations face </vt:lpstr>
      <vt:lpstr>PowerPoint Presentation</vt:lpstr>
      <vt:lpstr>PowerPoint Presentation</vt:lpstr>
      <vt:lpstr>Data export</vt:lpstr>
      <vt:lpstr>Infrastructure</vt:lpstr>
      <vt:lpstr>Benefits for institutions – like university museums! </vt:lpstr>
      <vt:lpstr>Benefits for researchers and museums education professionals</vt:lpstr>
      <vt:lpstr>Aims for next 5 years (2026-2031)</vt:lpstr>
      <vt:lpstr>Contact us</vt:lpstr>
      <vt:lpstr>Stay in Touch with the Project </vt:lpstr>
      <vt:lpstr>If Questions about New Roles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P C Jackson (Professor of Byzantine Archaeology)</dc:creator>
  <cp:lastModifiedBy>Mark P C Jackson (Professor of Byzantine Archaeology)</cp:lastModifiedBy>
  <cp:revision>4</cp:revision>
  <dcterms:created xsi:type="dcterms:W3CDTF">2026-06-07T09:16:44Z</dcterms:created>
  <dcterms:modified xsi:type="dcterms:W3CDTF">2026-07-07T13:09:13Z</dcterms:modified>
</cp:coreProperties>
</file>